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 id="2147483729" r:id="rId2"/>
    <p:sldMasterId id="2147483738" r:id="rId3"/>
    <p:sldMasterId id="2147483747" r:id="rId4"/>
    <p:sldMasterId id="2147483756" r:id="rId5"/>
    <p:sldMasterId id="2147483765" r:id="rId6"/>
    <p:sldMasterId id="2147483774" r:id="rId7"/>
    <p:sldMasterId id="2147483783" r:id="rId8"/>
  </p:sldMasterIdLst>
  <p:notesMasterIdLst>
    <p:notesMasterId r:id="rId39"/>
  </p:notesMasterIdLst>
  <p:handoutMasterIdLst>
    <p:handoutMasterId r:id="rId40"/>
  </p:handoutMasterIdLst>
  <p:sldIdLst>
    <p:sldId id="922" r:id="rId9"/>
    <p:sldId id="960" r:id="rId10"/>
    <p:sldId id="943" r:id="rId11"/>
    <p:sldId id="944" r:id="rId12"/>
    <p:sldId id="961" r:id="rId13"/>
    <p:sldId id="962" r:id="rId14"/>
    <p:sldId id="964" r:id="rId15"/>
    <p:sldId id="945" r:id="rId16"/>
    <p:sldId id="987" r:id="rId17"/>
    <p:sldId id="988" r:id="rId18"/>
    <p:sldId id="989" r:id="rId19"/>
    <p:sldId id="990" r:id="rId20"/>
    <p:sldId id="991" r:id="rId21"/>
    <p:sldId id="992" r:id="rId22"/>
    <p:sldId id="996" r:id="rId23"/>
    <p:sldId id="997" r:id="rId24"/>
    <p:sldId id="1002" r:id="rId25"/>
    <p:sldId id="998" r:id="rId26"/>
    <p:sldId id="981" r:id="rId27"/>
    <p:sldId id="999" r:id="rId28"/>
    <p:sldId id="1000" r:id="rId29"/>
    <p:sldId id="958" r:id="rId30"/>
    <p:sldId id="1001" r:id="rId31"/>
    <p:sldId id="972" r:id="rId32"/>
    <p:sldId id="969" r:id="rId33"/>
    <p:sldId id="970" r:id="rId34"/>
    <p:sldId id="971" r:id="rId35"/>
    <p:sldId id="1003" r:id="rId36"/>
    <p:sldId id="1005" r:id="rId37"/>
    <p:sldId id="100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0030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2" autoAdjust="0"/>
    <p:restoredTop sz="86359" autoAdjust="0"/>
  </p:normalViewPr>
  <p:slideViewPr>
    <p:cSldViewPr snapToGrid="0" showGuides="1">
      <p:cViewPr>
        <p:scale>
          <a:sx n="113" d="100"/>
          <a:sy n="113" d="100"/>
        </p:scale>
        <p:origin x="-72" y="-72"/>
      </p:cViewPr>
      <p:guideLst>
        <p:guide orient="horz" pos="3665"/>
        <p:guide orient="horz" pos="357"/>
        <p:guide orient="horz" pos="4112"/>
        <p:guide orient="horz" pos="4285"/>
        <p:guide orient="horz" pos="543"/>
        <p:guide orient="horz" pos="1541"/>
        <p:guide orient="horz" pos="2591"/>
        <p:guide pos="4111"/>
        <p:guide pos="718"/>
      </p:guideLst>
    </p:cSldViewPr>
  </p:slideViewPr>
  <p:outlineViewPr>
    <p:cViewPr>
      <p:scale>
        <a:sx n="33" d="100"/>
        <a:sy n="33" d="100"/>
      </p:scale>
      <p:origin x="0" y="30211"/>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01204A-5D90-43B3-B9BD-D74F25E081F2}" type="datetimeFigureOut">
              <a:rPr lang="en-US" smtClean="0"/>
              <a:pPr/>
              <a:t>12/18/2012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E6CCAC-4A9E-4539-805B-8FB526D9F4BA}" type="slidenum">
              <a:rPr lang="en-US" smtClean="0"/>
              <a:pPr/>
              <a:t>‹#›</a:t>
            </a:fld>
            <a:endParaRPr lang="en-US"/>
          </a:p>
        </p:txBody>
      </p:sp>
    </p:spTree>
    <p:extLst>
      <p:ext uri="{BB962C8B-B14F-4D97-AF65-F5344CB8AC3E}">
        <p14:creationId xmlns:p14="http://schemas.microsoft.com/office/powerpoint/2010/main" val="216022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816CB6-290D-41A4-ADAC-95C79A2E0B78}" type="datetimeFigureOut">
              <a:rPr lang="en-US" smtClean="0"/>
              <a:pPr/>
              <a:t>12/18/2012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602C0A-D92A-4FA3-8337-A4E8C827CB73}" type="slidenum">
              <a:rPr lang="en-US" smtClean="0"/>
              <a:pPr/>
              <a:t>‹#›</a:t>
            </a:fld>
            <a:endParaRPr lang="en-US"/>
          </a:p>
        </p:txBody>
      </p:sp>
    </p:spTree>
    <p:extLst>
      <p:ext uri="{BB962C8B-B14F-4D97-AF65-F5344CB8AC3E}">
        <p14:creationId xmlns:p14="http://schemas.microsoft.com/office/powerpoint/2010/main" val="253920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Otherwise known</a:t>
            </a:r>
            <a:r>
              <a:rPr lang="en-US" baseline="0" dirty="0" smtClean="0"/>
              <a:t> as Tips &amp; Tricks and What’s New along the way.</a:t>
            </a:r>
            <a:endParaRPr lang="en-US" dirty="0"/>
          </a:p>
        </p:txBody>
      </p:sp>
      <p:sp>
        <p:nvSpPr>
          <p:cNvPr id="4" name="Slide Number Placeholder 3"/>
          <p:cNvSpPr>
            <a:spLocks noGrp="1"/>
          </p:cNvSpPr>
          <p:nvPr>
            <p:ph type="sldNum" sz="quarter" idx="10"/>
          </p:nvPr>
        </p:nvSpPr>
        <p:spPr/>
        <p:txBody>
          <a:bodyPr/>
          <a:lstStyle/>
          <a:p>
            <a:fld id="{D9EA0013-2AD0-4B3C-AA53-6673615E3400}"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car model is sitting on a polygon you cannot see that catches using a special material, the shadows are then casts</a:t>
            </a:r>
            <a:r>
              <a:rPr lang="en-US" baseline="0" dirty="0" smtClean="0"/>
              <a:t> on to the spherical environment.</a:t>
            </a:r>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19</a:t>
            </a:fld>
            <a:endParaRPr lang="en-US"/>
          </a:p>
        </p:txBody>
      </p:sp>
    </p:spTree>
    <p:extLst>
      <p:ext uri="{BB962C8B-B14F-4D97-AF65-F5344CB8AC3E}">
        <p14:creationId xmlns:p14="http://schemas.microsoft.com/office/powerpoint/2010/main" val="2256882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87D4E7-D7C6-4C83-9D53-E1777BCA1117}" type="slidenum">
              <a:rPr lang="en-US" smtClean="0"/>
              <a:t>24</a:t>
            </a:fld>
            <a:endParaRPr lang="en-US"/>
          </a:p>
        </p:txBody>
      </p:sp>
    </p:spTree>
    <p:extLst>
      <p:ext uri="{BB962C8B-B14F-4D97-AF65-F5344CB8AC3E}">
        <p14:creationId xmlns:p14="http://schemas.microsoft.com/office/powerpoint/2010/main" val="2932798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28</a:t>
            </a:fld>
            <a:endParaRPr lang="en-US"/>
          </a:p>
        </p:txBody>
      </p:sp>
    </p:spTree>
    <p:extLst>
      <p:ext uri="{BB962C8B-B14F-4D97-AF65-F5344CB8AC3E}">
        <p14:creationId xmlns:p14="http://schemas.microsoft.com/office/powerpoint/2010/main" val="657695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effectLst>
                  <a:outerShdw blurRad="38100" dist="38100" dir="2700000" algn="tl">
                    <a:srgbClr val="000000">
                      <a:alpha val="43137"/>
                    </a:srgbClr>
                  </a:outerShdw>
                </a:effectLst>
              </a:rPr>
              <a:t>Visualization Community is the best place to get help 24/7 and to share ideas and show off your</a:t>
            </a:r>
            <a:r>
              <a:rPr lang="en-US" baseline="0" dirty="0" smtClean="0">
                <a:effectLst>
                  <a:outerShdw blurRad="38100" dist="38100" dir="2700000" algn="tl">
                    <a:srgbClr val="000000">
                      <a:alpha val="43137"/>
                    </a:srgbClr>
                  </a:outerShdw>
                </a:effectLst>
              </a:rPr>
              <a:t> visualization work so please join if you are not already a member.</a:t>
            </a:r>
          </a:p>
          <a:p>
            <a:endParaRPr lang="en-US" dirty="0" smtClean="0">
              <a:effectLst>
                <a:outerShdw blurRad="38100" dist="38100" dir="2700000" algn="tl">
                  <a:srgbClr val="000000">
                    <a:alpha val="43137"/>
                  </a:srgbClr>
                </a:outerShdw>
              </a:effectLst>
            </a:endParaRPr>
          </a:p>
          <a:p>
            <a:r>
              <a:rPr lang="en-US" dirty="0" smtClean="0">
                <a:effectLst>
                  <a:outerShdw blurRad="38100" dist="38100" dir="2700000" algn="tl">
                    <a:srgbClr val="000000">
                      <a:alpha val="43137"/>
                    </a:srgbClr>
                  </a:outerShdw>
                </a:effectLst>
              </a:rPr>
              <a:t>Visualization Team</a:t>
            </a:r>
          </a:p>
          <a:p>
            <a:r>
              <a:rPr lang="en-US" dirty="0" smtClean="0">
                <a:effectLst>
                  <a:outerShdw blurRad="38100" dist="38100" dir="2700000" algn="tl">
                    <a:srgbClr val="000000">
                      <a:alpha val="43137"/>
                    </a:srgbClr>
                  </a:outerShdw>
                </a:effectLst>
              </a:rPr>
              <a:t>Product Manager</a:t>
            </a:r>
          </a:p>
          <a:p>
            <a:pPr lvl="1"/>
            <a:r>
              <a:rPr lang="en-US" dirty="0" smtClean="0">
                <a:effectLst>
                  <a:outerShdw blurRad="38100" dist="38100" dir="2700000" algn="tl">
                    <a:srgbClr val="000000">
                      <a:alpha val="43137"/>
                    </a:srgbClr>
                  </a:outerShdw>
                </a:effectLst>
              </a:rPr>
              <a:t>Jerry Flynn</a:t>
            </a:r>
          </a:p>
          <a:p>
            <a:r>
              <a:rPr lang="en-US" dirty="0" smtClean="0">
                <a:effectLst>
                  <a:outerShdw blurRad="38100" dist="38100" dir="2700000" algn="tl">
                    <a:srgbClr val="000000">
                      <a:alpha val="43137"/>
                    </a:srgbClr>
                  </a:outerShdw>
                </a:effectLst>
              </a:rPr>
              <a:t>Developers</a:t>
            </a:r>
          </a:p>
          <a:p>
            <a:pPr lvl="1"/>
            <a:r>
              <a:rPr lang="en-US" dirty="0" smtClean="0">
                <a:effectLst>
                  <a:outerShdw blurRad="38100" dist="38100" dir="2700000" algn="tl">
                    <a:srgbClr val="000000">
                      <a:alpha val="43137"/>
                    </a:srgbClr>
                  </a:outerShdw>
                </a:effectLst>
              </a:rPr>
              <a:t>Paul Chater,</a:t>
            </a:r>
            <a:r>
              <a:rPr lang="en-US" baseline="0"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Ray Bentley,</a:t>
            </a:r>
            <a:r>
              <a:rPr lang="en-US" baseline="0"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Youli</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Bai</a:t>
            </a:r>
            <a:r>
              <a:rPr lang="en-US" baseline="0" dirty="0" smtClean="0">
                <a:effectLst>
                  <a:outerShdw blurRad="38100" dist="38100" dir="2700000" algn="tl">
                    <a:srgbClr val="000000">
                      <a:alpha val="43137"/>
                    </a:srgbClr>
                  </a:outerShdw>
                </a:effectLst>
              </a:rPr>
              <a:t> and </a:t>
            </a:r>
            <a:r>
              <a:rPr lang="en-US" dirty="0" smtClean="0">
                <a:effectLst>
                  <a:outerShdw blurRad="38100" dist="38100" dir="2700000" algn="tl">
                    <a:srgbClr val="000000">
                      <a:alpha val="43137"/>
                    </a:srgbClr>
                  </a:outerShdw>
                </a:effectLst>
              </a:rPr>
              <a:t>Jimmy Liu</a:t>
            </a:r>
          </a:p>
          <a:p>
            <a:r>
              <a:rPr lang="en-US" dirty="0" smtClean="0">
                <a:effectLst>
                  <a:outerShdw blurRad="38100" dist="38100" dir="2700000" algn="tl">
                    <a:srgbClr val="000000">
                      <a:alpha val="43137"/>
                    </a:srgbClr>
                  </a:outerShdw>
                </a:effectLst>
              </a:rPr>
              <a:t>Certification</a:t>
            </a:r>
          </a:p>
          <a:p>
            <a:pPr lvl="1"/>
            <a:r>
              <a:rPr lang="en-US" dirty="0" smtClean="0">
                <a:effectLst>
                  <a:outerShdw blurRad="38100" dist="38100" dir="2700000" algn="tl">
                    <a:srgbClr val="000000">
                      <a:alpha val="43137"/>
                    </a:srgbClr>
                  </a:outerShdw>
                </a:effectLst>
              </a:rPr>
              <a:t>Nilesh Sawant</a:t>
            </a:r>
            <a:r>
              <a:rPr lang="en-US" baseline="0" dirty="0" smtClean="0">
                <a:effectLst>
                  <a:outerShdw blurRad="38100" dist="38100" dir="2700000" algn="tl">
                    <a:srgbClr val="000000">
                      <a:alpha val="43137"/>
                    </a:srgbClr>
                  </a:outerShdw>
                </a:effectLst>
              </a:rPr>
              <a:t> and </a:t>
            </a:r>
            <a:r>
              <a:rPr lang="en-US" dirty="0" smtClean="0">
                <a:effectLst>
                  <a:outerShdw blurRad="38100" dist="38100" dir="2700000" algn="tl">
                    <a:srgbClr val="000000">
                      <a:alpha val="43137"/>
                    </a:srgbClr>
                  </a:outerShdw>
                </a:effectLst>
              </a:rPr>
              <a:t>Harshad Ghadge</a:t>
            </a:r>
          </a:p>
          <a:p>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think of visualization</a:t>
            </a:r>
            <a:r>
              <a:rPr lang="en-US" baseline="0" dirty="0" smtClean="0"/>
              <a:t> as something you are literally going to cook up and to be successful you are going to need the proper ingredients in just the right proportions in order to satisfy your customers.</a:t>
            </a:r>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3602C0A-D92A-4FA3-8337-A4E8C827CB7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depth of field</a:t>
            </a:r>
            <a:r>
              <a:rPr lang="en-US" baseline="0" dirty="0" smtClean="0"/>
              <a:t> is not new to </a:t>
            </a:r>
            <a:r>
              <a:rPr lang="en-US" baseline="0" dirty="0" err="1" smtClean="0"/>
              <a:t>SELECTseries</a:t>
            </a:r>
            <a:r>
              <a:rPr lang="en-US" baseline="0" dirty="0" smtClean="0"/>
              <a:t> 3 the ability to set Iris Blades, Rotation and Edge Weighting is. These new settings along with up to 1024 antialiasing samples vs. 256 in SS2, allows the user to have a realistic camera and produce stunning depth of field rendering with </a:t>
            </a:r>
            <a:r>
              <a:rPr lang="en-US" baseline="0" dirty="0" err="1" smtClean="0"/>
              <a:t>Bokeh</a:t>
            </a:r>
            <a:r>
              <a:rPr lang="en-US" baseline="0" dirty="0" smtClean="0"/>
              <a:t> effects.</a:t>
            </a:r>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4226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Rendering to panoramas could not be easier, with a single click in the Render Settings you can enable a Spherical</a:t>
            </a:r>
            <a:r>
              <a:rPr lang="en-US" baseline="0" dirty="0" smtClean="0"/>
              <a:t> Camera Projection and the resulting rendering can be viewed by a panorama viewer such as </a:t>
            </a:r>
            <a:r>
              <a:rPr lang="en-US" baseline="0" dirty="0" err="1" smtClean="0"/>
              <a:t>DevalVR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7</a:t>
            </a:fld>
            <a:endParaRPr lang="en-US"/>
          </a:p>
        </p:txBody>
      </p:sp>
    </p:spTree>
    <p:extLst>
      <p:ext uri="{BB962C8B-B14F-4D97-AF65-F5344CB8AC3E}">
        <p14:creationId xmlns:p14="http://schemas.microsoft.com/office/powerpoint/2010/main" val="3119098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your work in 3D space you are going to want one of these and you will quickly find that these devices are just as important as a mouse. If you are right handed you use the device with left hand and if left handed use the device with right hand, then you can use both together and in combination they will be very helpful for modeling as well as for navigating in </a:t>
            </a:r>
            <a:r>
              <a:rPr lang="en-US" baseline="0" smtClean="0"/>
              <a:t>3D space.</a:t>
            </a:r>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8</a:t>
            </a:fld>
            <a:endParaRPr lang="en-US"/>
          </a:p>
        </p:txBody>
      </p:sp>
    </p:spTree>
    <p:extLst>
      <p:ext uri="{BB962C8B-B14F-4D97-AF65-F5344CB8AC3E}">
        <p14:creationId xmlns:p14="http://schemas.microsoft.com/office/powerpoint/2010/main" val="2722365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9</a:t>
            </a:fld>
            <a:endParaRPr lang="en-US"/>
          </a:p>
        </p:txBody>
      </p:sp>
    </p:spTree>
    <p:extLst>
      <p:ext uri="{BB962C8B-B14F-4D97-AF65-F5344CB8AC3E}">
        <p14:creationId xmlns:p14="http://schemas.microsoft.com/office/powerpoint/2010/main" val="3186517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02C0A-D92A-4FA3-8337-A4E8C827CB73}" type="slidenum">
              <a:rPr lang="en-US" smtClean="0"/>
              <a:pPr/>
              <a:t>10</a:t>
            </a:fld>
            <a:endParaRPr lang="en-US"/>
          </a:p>
        </p:txBody>
      </p:sp>
    </p:spTree>
    <p:extLst>
      <p:ext uri="{BB962C8B-B14F-4D97-AF65-F5344CB8AC3E}">
        <p14:creationId xmlns:p14="http://schemas.microsoft.com/office/powerpoint/2010/main" val="15612169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tif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5" name="Picture 14" descr="5495_BeTog_PPT_TitleSl_0410.jpg"/>
          <p:cNvPicPr>
            <a:picLocks noChangeAspect="1"/>
          </p:cNvPicPr>
          <p:nvPr userDrawn="1"/>
        </p:nvPicPr>
        <p:blipFill>
          <a:blip r:embed="rId2" cstate="print"/>
          <a:stretch>
            <a:fillRect/>
          </a:stretch>
        </p:blipFill>
        <p:spPr>
          <a:xfrm>
            <a:off x="0" y="0"/>
            <a:ext cx="9144000" cy="6858000"/>
          </a:xfrm>
          <a:prstGeom prst="rect">
            <a:avLst/>
          </a:prstGeom>
        </p:spPr>
      </p:pic>
      <p:sp>
        <p:nvSpPr>
          <p:cNvPr id="3074" name="Rectangle 2"/>
          <p:cNvSpPr>
            <a:spLocks noGrp="1" noChangeArrowheads="1"/>
          </p:cNvSpPr>
          <p:nvPr>
            <p:ph type="ctrTitle" hasCustomPrompt="1"/>
          </p:nvPr>
        </p:nvSpPr>
        <p:spPr bwMode="white">
          <a:xfrm>
            <a:off x="1262270" y="4127051"/>
            <a:ext cx="7563678" cy="939800"/>
          </a:xfrm>
        </p:spPr>
        <p:txBody>
          <a:bodyPr/>
          <a:lstStyle>
            <a:lvl1pPr>
              <a:defRPr sz="2800" b="1">
                <a:solidFill>
                  <a:srgbClr val="003044"/>
                </a:solidFill>
              </a:defRPr>
            </a:lvl1pPr>
          </a:lstStyle>
          <a:p>
            <a:r>
              <a:rPr lang="en-US" dirty="0" smtClean="0"/>
              <a:t>Presentation Title</a:t>
            </a:r>
            <a:endParaRPr lang="en-US" dirty="0"/>
          </a:p>
        </p:txBody>
      </p:sp>
      <p:sp>
        <p:nvSpPr>
          <p:cNvPr id="3075" name="Rectangle 3"/>
          <p:cNvSpPr>
            <a:spLocks noGrp="1" noChangeArrowheads="1"/>
          </p:cNvSpPr>
          <p:nvPr>
            <p:ph type="subTitle" idx="1" hasCustomPrompt="1"/>
          </p:nvPr>
        </p:nvSpPr>
        <p:spPr bwMode="white">
          <a:xfrm>
            <a:off x="1263951" y="5166654"/>
            <a:ext cx="5297556" cy="320954"/>
          </a:xfrm>
          <a:noFill/>
        </p:spPr>
        <p:txBody>
          <a:bodyPr/>
          <a:lstStyle>
            <a:lvl1pPr marL="0" indent="0">
              <a:spcBef>
                <a:spcPts val="400"/>
              </a:spcBef>
              <a:buFontTx/>
              <a:buNone/>
              <a:defRPr sz="2000">
                <a:solidFill>
                  <a:srgbClr val="003044"/>
                </a:solidFill>
              </a:defRPr>
            </a:lvl1pPr>
          </a:lstStyle>
          <a:p>
            <a:r>
              <a:rPr lang="en-US" dirty="0" smtClean="0"/>
              <a:t>Name and Company</a:t>
            </a:r>
            <a:endParaRPr lang="en-US" dirty="0"/>
          </a:p>
        </p:txBody>
      </p:sp>
      <p:sp>
        <p:nvSpPr>
          <p:cNvPr id="5" name="Rectangle 3"/>
          <p:cNvSpPr txBox="1">
            <a:spLocks noChangeArrowheads="1"/>
          </p:cNvSpPr>
          <p:nvPr userDrawn="1"/>
        </p:nvSpPr>
        <p:spPr bwMode="white">
          <a:xfrm>
            <a:off x="1270992" y="5589975"/>
            <a:ext cx="5297556" cy="3209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spcBef>
                <a:spcPts val="400"/>
              </a:spcBef>
              <a:buFontTx/>
              <a:buNone/>
              <a:defRPr sz="2000">
                <a:solidFill>
                  <a:srgbClr val="003044"/>
                </a:solidFill>
              </a:defRPr>
            </a:lvl1pPr>
          </a:lstStyle>
          <a:p>
            <a:pPr marL="0" marR="0" lvl="0" indent="0" algn="l" defTabSz="914400" rtl="0" eaLnBrk="1" fontAlgn="base" latinLnBrk="0" hangingPunct="1">
              <a:lnSpc>
                <a:spcPct val="90000"/>
              </a:lnSpc>
              <a:spcBef>
                <a:spcPts val="400"/>
              </a:spcBef>
              <a:spcAft>
                <a:spcPct val="0"/>
              </a:spcAft>
              <a:buClrTx/>
              <a:buSzTx/>
              <a:buFontTx/>
              <a:buNone/>
              <a:tabLst/>
              <a:defRPr/>
            </a:pPr>
            <a:r>
              <a:rPr kumimoji="0" lang="en-US" sz="2000" b="0" i="0" u="none" strike="noStrike" kern="0" cap="none" spc="0" normalizeH="0" baseline="0" noProof="0" dirty="0" smtClean="0">
                <a:ln>
                  <a:noFill/>
                </a:ln>
                <a:solidFill>
                  <a:srgbClr val="003044"/>
                </a:solidFill>
                <a:effectLst/>
                <a:uLnTx/>
                <a:uFillTx/>
                <a:latin typeface="Arial Narrow" pitchFamily="34" charset="0"/>
                <a:ea typeface="+mn-ea"/>
                <a:cs typeface="+mn-cs"/>
              </a:rPr>
              <a:t>Date</a:t>
            </a:r>
            <a:endParaRPr kumimoji="0" lang="en-US" sz="2000" b="0" i="0" u="none" strike="noStrike" kern="0" cap="none" spc="0" normalizeH="0" baseline="0" noProof="0" dirty="0">
              <a:ln>
                <a:noFill/>
              </a:ln>
              <a:solidFill>
                <a:srgbClr val="003044"/>
              </a:solidFill>
              <a:effectLst/>
              <a:uLnTx/>
              <a:uFillTx/>
              <a:latin typeface="Arial Narrow" pitchFamily="34" charset="0"/>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32330050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0945873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57660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2858291149"/>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069524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633638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02438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21824201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189648799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98522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9304170"/>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928951098"/>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113658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17778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0669973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501995018"/>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282930880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6645091"/>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4786723"/>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187188351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2197440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07281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573056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241805348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187871078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1906688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92034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145657583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6256352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59951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191784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426097497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31015807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2661389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159063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29866845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5124783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904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7465656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104074140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157338178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5255946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885799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282004890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2802747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316969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463126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282182980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71600"/>
            <a:ext cx="7772400" cy="4419600"/>
          </a:xfrm>
        </p:spPr>
        <p:txBody>
          <a:bodyPr/>
          <a:lstStyle>
            <a:lvl1pPr>
              <a:lnSpc>
                <a:spcPct val="90000"/>
              </a:lnSpc>
              <a:spcBef>
                <a:spcPts val="1600"/>
              </a:spcBef>
              <a:defRPr b="0">
                <a:latin typeface="Arial Narrow" pitchFamily="34" charset="0"/>
              </a:defRPr>
            </a:lvl1pPr>
            <a:lvl2pPr>
              <a:lnSpc>
                <a:spcPct val="90000"/>
              </a:lnSpc>
              <a:defRPr b="0">
                <a:latin typeface="Arial Narrow" pitchFamily="34" charset="0"/>
              </a:defRPr>
            </a:lvl2pPr>
            <a:lvl3pPr>
              <a:lnSpc>
                <a:spcPct val="90000"/>
              </a:lnSpc>
              <a:defRPr b="0">
                <a:latin typeface="Arial Narrow" pitchFamily="34" charset="0"/>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149497235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2" y="2515957"/>
            <a:ext cx="8093214" cy="1362075"/>
          </a:xfrm>
        </p:spPr>
        <p:txBody>
          <a:bodyPr anchor="b"/>
          <a:lstStyle>
            <a:lvl1pPr algn="l">
              <a:defRPr sz="40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2" y="3941687"/>
            <a:ext cx="8093214" cy="56286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8661244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447800"/>
            <a:ext cx="3962400" cy="4648200"/>
          </a:xfrm>
        </p:spPr>
        <p:txBody>
          <a:bodyPr/>
          <a:lstStyle>
            <a:lvl1pPr>
              <a:defRPr sz="2400"/>
            </a:lvl1pPr>
            <a:lvl2pPr>
              <a:defRPr sz="20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346808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71600"/>
            <a:ext cx="4116388"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6388"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4101410" cy="803275"/>
          </a:xfrm>
        </p:spPr>
        <p:txBody>
          <a:bodyPr anchor="b"/>
          <a:lstStyle>
            <a:lvl1pPr marL="0" indent="0">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81532" cy="3951288"/>
          </a:xfrm>
        </p:spPr>
        <p:txBody>
          <a:bodyPr/>
          <a:lstStyle>
            <a:lvl1pPr>
              <a:defRPr sz="2400"/>
            </a:lvl1pPr>
            <a:lvl2pPr>
              <a:defRPr sz="2000"/>
            </a:lvl2pPr>
            <a:lvl3pPr>
              <a:defRPr sz="1600"/>
            </a:lvl3pPr>
            <a:lvl4pPr>
              <a:defRPr sz="1400">
                <a:latin typeface="Arial Narrow" pitchFamily="34" charset="0"/>
              </a:defRPr>
            </a:lvl4pPr>
            <a:lvl5pPr>
              <a:defRPr sz="1400">
                <a:latin typeface="Arial Narrow"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81000" y="457200"/>
            <a:ext cx="8077200" cy="762000"/>
          </a:xfrm>
        </p:spPr>
        <p:txBody>
          <a:bodyPr/>
          <a:lstStyle/>
          <a:p>
            <a:r>
              <a:rPr lang="en-US" smtClean="0"/>
              <a:t>Click to edit Master title style</a:t>
            </a:r>
            <a:endParaRPr lang="en-US"/>
          </a:p>
        </p:txBody>
      </p:sp>
    </p:spTree>
    <p:extLst>
      <p:ext uri="{BB962C8B-B14F-4D97-AF65-F5344CB8AC3E}">
        <p14:creationId xmlns:p14="http://schemas.microsoft.com/office/powerpoint/2010/main" val="405202365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26945826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04394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pic>
        <p:nvPicPr>
          <p:cNvPr id="11" name="Picture 10" descr="Title_Page image.png"/>
          <p:cNvPicPr>
            <a:picLocks noChangeAspect="1"/>
          </p:cNvPicPr>
          <p:nvPr userDrawn="1"/>
        </p:nvPicPr>
        <p:blipFill>
          <a:blip r:embed="rId3" cstate="screen"/>
          <a:stretch>
            <a:fillRect/>
          </a:stretch>
        </p:blipFill>
        <p:spPr>
          <a:xfrm>
            <a:off x="1245941" y="572639"/>
            <a:ext cx="7562602" cy="3581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0414861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_no pic">
    <p:spTree>
      <p:nvGrpSpPr>
        <p:cNvPr id="1" name=""/>
        <p:cNvGrpSpPr/>
        <p:nvPr/>
      </p:nvGrpSpPr>
      <p:grpSpPr>
        <a:xfrm>
          <a:off x="0" y="0"/>
          <a:ext cx="0" cy="0"/>
          <a:chOff x="0" y="0"/>
          <a:chExt cx="0" cy="0"/>
        </a:xfrm>
      </p:grpSpPr>
      <p:sp>
        <p:nvSpPr>
          <p:cNvPr id="4" name="Rectangle 20"/>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pPr>
              <a:defRPr/>
            </a:pPr>
            <a:endParaRPr lang="en-US">
              <a:solidFill>
                <a:srgbClr val="002A44"/>
              </a:solidFill>
            </a:endParaRPr>
          </a:p>
        </p:txBody>
      </p:sp>
      <p:sp>
        <p:nvSpPr>
          <p:cNvPr id="5" name="Rectangle 11"/>
          <p:cNvSpPr>
            <a:spLocks noChangeArrowheads="1"/>
          </p:cNvSpPr>
          <p:nvPr/>
        </p:nvSpPr>
        <p:spPr bwMode="ltGray">
          <a:xfrm>
            <a:off x="0" y="304800"/>
            <a:ext cx="9144000" cy="3962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9525">
            <a:noFill/>
            <a:miter lim="800000"/>
            <a:headEnd/>
            <a:tailEnd/>
          </a:ln>
        </p:spPr>
        <p:txBody>
          <a:bodyPr wrap="none" anchor="ctr"/>
          <a:lstStyle/>
          <a:p>
            <a:pPr>
              <a:defRPr/>
            </a:pPr>
            <a:endParaRPr lang="en-US">
              <a:solidFill>
                <a:srgbClr val="002A44"/>
              </a:solidFill>
            </a:endParaRPr>
          </a:p>
        </p:txBody>
      </p:sp>
      <p:sp>
        <p:nvSpPr>
          <p:cNvPr id="9" name="Rectangle 12"/>
          <p:cNvSpPr>
            <a:spLocks noChangeArrowheads="1"/>
          </p:cNvSpPr>
          <p:nvPr/>
        </p:nvSpPr>
        <p:spPr bwMode="auto">
          <a:xfrm>
            <a:off x="1047751" y="4035287"/>
            <a:ext cx="8096250" cy="1789044"/>
          </a:xfrm>
          <a:prstGeom prst="rect">
            <a:avLst/>
          </a:prstGeom>
          <a:gradFill>
            <a:gsLst>
              <a:gs pos="12000">
                <a:schemeClr val="accent2"/>
              </a:gs>
              <a:gs pos="100000">
                <a:srgbClr val="00558A"/>
              </a:gs>
            </a:gsLst>
            <a:lin ang="5400000" scaled="0"/>
          </a:gradFill>
          <a:ln w="9525">
            <a:solidFill>
              <a:schemeClr val="tx1"/>
            </a:solidFill>
            <a:miter lim="800000"/>
            <a:headEnd/>
            <a:tailEnd/>
          </a:ln>
        </p:spPr>
        <p:txBody>
          <a:bodyPr wrap="none" anchor="ctr"/>
          <a:lstStyle/>
          <a:p>
            <a:pPr>
              <a:defRPr/>
            </a:pPr>
            <a:endParaRPr lang="en-US">
              <a:solidFill>
                <a:srgbClr val="002A44"/>
              </a:solidFill>
            </a:endParaRPr>
          </a:p>
        </p:txBody>
      </p:sp>
      <p:pic>
        <p:nvPicPr>
          <p:cNvPr id="12" name="Picture 6" descr="\\Eric-pauls-power-mac-g5.local\desktop\Graphic Tank\bentley1.tif"/>
          <p:cNvPicPr>
            <a:picLocks noChangeAspect="1" noChangeArrowheads="1"/>
          </p:cNvPicPr>
          <p:nvPr/>
        </p:nvPicPr>
        <p:blipFill>
          <a:blip r:embed="rId2" cstate="screen"/>
          <a:srcRect/>
          <a:stretch>
            <a:fillRect/>
          </a:stretch>
        </p:blipFill>
        <p:spPr bwMode="auto">
          <a:xfrm>
            <a:off x="7031831" y="6099176"/>
            <a:ext cx="1722437" cy="427037"/>
          </a:xfrm>
          <a:prstGeom prst="rect">
            <a:avLst/>
          </a:prstGeom>
          <a:noFill/>
          <a:ln w="9525">
            <a:noFill/>
            <a:miter lim="800000"/>
            <a:headEnd/>
            <a:tailEnd/>
          </a:ln>
        </p:spPr>
      </p:pic>
      <p:sp>
        <p:nvSpPr>
          <p:cNvPr id="3074" name="Rectangle 2"/>
          <p:cNvSpPr>
            <a:spLocks noGrp="1" noChangeArrowheads="1"/>
          </p:cNvSpPr>
          <p:nvPr>
            <p:ph type="ctrTitle"/>
          </p:nvPr>
        </p:nvSpPr>
        <p:spPr bwMode="white">
          <a:xfrm>
            <a:off x="1262270" y="4495800"/>
            <a:ext cx="7563678" cy="1295400"/>
          </a:xfrm>
        </p:spPr>
        <p:txBody>
          <a:bodyPr/>
          <a:lstStyle>
            <a:lvl1pPr>
              <a:defRPr sz="3600" b="1">
                <a:solidFill>
                  <a:schemeClr val="accent1"/>
                </a:solidFill>
                <a:effectLst>
                  <a:outerShdw blurRad="50800" dist="38100" dir="16200000" rotWithShape="0">
                    <a:prstClr val="black">
                      <a:alpha val="40000"/>
                    </a:prstClr>
                  </a:outerShdw>
                </a:effectLst>
              </a:defRPr>
            </a:lvl1pPr>
          </a:lstStyle>
          <a:p>
            <a:r>
              <a:rPr lang="en-US" dirty="0" smtClean="0"/>
              <a:t>Click to edit Master title style</a:t>
            </a:r>
            <a:endParaRPr lang="en-US" dirty="0"/>
          </a:p>
        </p:txBody>
      </p:sp>
      <p:sp>
        <p:nvSpPr>
          <p:cNvPr id="14" name="TextBox 13"/>
          <p:cNvSpPr txBox="1"/>
          <p:nvPr/>
        </p:nvSpPr>
        <p:spPr>
          <a:xfrm rot="16200000">
            <a:off x="-579463" y="5345647"/>
            <a:ext cx="2125895" cy="200055"/>
          </a:xfrm>
          <a:prstGeom prst="rect">
            <a:avLst/>
          </a:prstGeom>
          <a:noFill/>
        </p:spPr>
        <p:txBody>
          <a:bodyPr wrap="square" rtlCol="0">
            <a:spAutoFit/>
          </a:bodyPr>
          <a:lstStyle/>
          <a:p>
            <a:r>
              <a:rPr lang="en-US" sz="700" dirty="0" smtClean="0">
                <a:solidFill>
                  <a:srgbClr val="000000">
                    <a:lumMod val="65000"/>
                    <a:lumOff val="35000"/>
                  </a:srgbClr>
                </a:solidFill>
              </a:rPr>
              <a:t>© 2011 Bentley Systems, Incorporated</a:t>
            </a:r>
          </a:p>
        </p:txBody>
      </p:sp>
      <p:sp>
        <p:nvSpPr>
          <p:cNvPr id="17" name="Flowchart: Process 16"/>
          <p:cNvSpPr/>
          <p:nvPr/>
        </p:nvSpPr>
        <p:spPr bwMode="auto">
          <a:xfrm>
            <a:off x="1047750" y="5874026"/>
            <a:ext cx="5631346" cy="920474"/>
          </a:xfrm>
          <a:prstGeom prst="flowChartProcess">
            <a:avLst/>
          </a:prstGeom>
          <a:gradFill flip="none" rotWithShape="1">
            <a:gsLst>
              <a:gs pos="0">
                <a:schemeClr val="bg1">
                  <a:lumMod val="50000"/>
                </a:schemeClr>
              </a:gs>
              <a:gs pos="50000">
                <a:schemeClr val="bg2">
                  <a:shade val="67500"/>
                  <a:satMod val="115000"/>
                </a:schemeClr>
              </a:gs>
              <a:gs pos="100000">
                <a:schemeClr val="bg2">
                  <a:shade val="100000"/>
                  <a:satMod val="11500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3075" name="Rectangle 3"/>
          <p:cNvSpPr>
            <a:spLocks noGrp="1" noChangeArrowheads="1"/>
          </p:cNvSpPr>
          <p:nvPr>
            <p:ph type="subTitle" idx="1" hasCustomPrompt="1"/>
          </p:nvPr>
        </p:nvSpPr>
        <p:spPr bwMode="white">
          <a:xfrm>
            <a:off x="1263951" y="5891003"/>
            <a:ext cx="5297556" cy="320954"/>
          </a:xfrm>
          <a:noFill/>
        </p:spPr>
        <p:txBody>
          <a:bodyPr/>
          <a:lstStyle>
            <a:lvl1pPr marL="0" indent="0">
              <a:spcBef>
                <a:spcPts val="400"/>
              </a:spcBef>
              <a:buFontTx/>
              <a:buNone/>
              <a:defRPr sz="2000">
                <a:solidFill>
                  <a:schemeClr val="bg1"/>
                </a:solidFill>
                <a:effectLst>
                  <a:outerShdw blurRad="50800" dist="38100" dir="16200000" rotWithShape="0">
                    <a:prstClr val="black">
                      <a:alpha val="40000"/>
                    </a:prstClr>
                  </a:outerShdw>
                </a:effectLst>
              </a:defRPr>
            </a:lvl1pPr>
          </a:lstStyle>
          <a:p>
            <a:r>
              <a:rPr lang="en-US" dirty="0" smtClean="0"/>
              <a:t>  Click to edit Master subtitle style</a:t>
            </a:r>
            <a:endParaRPr lang="en-US" dirty="0"/>
          </a:p>
        </p:txBody>
      </p:sp>
    </p:spTree>
    <p:extLst>
      <p:ext uri="{BB962C8B-B14F-4D97-AF65-F5344CB8AC3E}">
        <p14:creationId xmlns:p14="http://schemas.microsoft.com/office/powerpoint/2010/main" val="98496199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tiff"/><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image" Target="../media/image3.tiff"/><Relationship Id="rId4" Type="http://schemas.openxmlformats.org/officeDocument/2006/relationships/slideLayout" Target="../slideLayouts/slideLayout1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image" Target="../media/image3.tiff"/><Relationship Id="rId4" Type="http://schemas.openxmlformats.org/officeDocument/2006/relationships/slideLayout" Target="../slideLayouts/slideLayout27.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3.tiff"/><Relationship Id="rId4" Type="http://schemas.openxmlformats.org/officeDocument/2006/relationships/slideLayout" Target="../slideLayouts/slideLayout35.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10" Type="http://schemas.openxmlformats.org/officeDocument/2006/relationships/image" Target="../media/image3.tiff"/><Relationship Id="rId4" Type="http://schemas.openxmlformats.org/officeDocument/2006/relationships/slideLayout" Target="../slideLayouts/slideLayout4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image" Target="../media/image3.tiff"/><Relationship Id="rId4" Type="http://schemas.openxmlformats.org/officeDocument/2006/relationships/slideLayout" Target="../slideLayouts/slideLayout51.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10" Type="http://schemas.openxmlformats.org/officeDocument/2006/relationships/image" Target="../media/image3.tiff"/><Relationship Id="rId4" Type="http://schemas.openxmlformats.org/officeDocument/2006/relationships/slideLayout" Target="../slideLayouts/slideLayout59.xml"/><Relationship Id="rId9"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5495_BeTog_PPT_SuppSl_0410.jpg"/>
          <p:cNvPicPr>
            <a:picLocks noChangeAspect="1"/>
          </p:cNvPicPr>
          <p:nvPr/>
        </p:nvPicPr>
        <p:blipFill>
          <a:blip r:embed="rId9" cstate="print"/>
          <a:stretch>
            <a:fillRect/>
          </a:stretch>
        </p:blipFill>
        <p:spPr>
          <a:xfrm>
            <a:off x="0" y="0"/>
            <a:ext cx="9144000" cy="6858000"/>
          </a:xfrm>
          <a:prstGeom prst="rect">
            <a:avLst/>
          </a:prstGeom>
        </p:spPr>
      </p:pic>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6" name="Slide Number Placeholder 1"/>
          <p:cNvSpPr txBox="1">
            <a:spLocks/>
          </p:cNvSpPr>
          <p:nvPr/>
        </p:nvSpPr>
        <p:spPr>
          <a:xfrm>
            <a:off x="8541100" y="6530992"/>
            <a:ext cx="582804" cy="266720"/>
          </a:xfrm>
          <a:prstGeom prst="rect">
            <a:avLst/>
          </a:prstGeom>
        </p:spPr>
        <p:txBody>
          <a:bodyPr/>
          <a:lstStyle>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rgbClr val="003044"/>
                </a:solidFill>
                <a:effectLst/>
                <a:uLnTx/>
                <a:uFillTx/>
                <a:latin typeface="Arial" pitchFamily="34" charset="0"/>
                <a:ea typeface="+mn-ea"/>
                <a:cs typeface="+mn-cs"/>
              </a:rPr>
              <a:t>|</a:t>
            </a:r>
            <a:r>
              <a:rPr kumimoji="0" lang="en-US" sz="800" b="0" i="0" u="none" strike="noStrike" kern="1200" cap="none" spc="0" normalizeH="0" baseline="0" noProof="0" dirty="0" smtClean="0">
                <a:ln>
                  <a:noFill/>
                </a:ln>
                <a:solidFill>
                  <a:srgbClr val="003044"/>
                </a:solidFill>
                <a:effectLst/>
                <a:uLnTx/>
                <a:uFillTx/>
                <a:latin typeface="Arial" pitchFamily="34" charset="0"/>
                <a:ea typeface="+mn-ea"/>
                <a:cs typeface="+mn-cs"/>
              </a:rPr>
              <a:t> </a:t>
            </a:r>
            <a:fld id="{7401AE62-ACEE-4CBF-ABCE-6DEA53F53216}" type="slidenum">
              <a:rPr kumimoji="0" lang="en-US" sz="800" b="0" i="0" u="none" strike="noStrike" kern="1200" cap="none" spc="0" normalizeH="0" baseline="0" noProof="0" smtClean="0">
                <a:ln>
                  <a:noFill/>
                </a:ln>
                <a:solidFill>
                  <a:srgbClr val="003044"/>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800" b="0" i="0" u="none" strike="noStrike" kern="1200" cap="none" spc="0" normalizeH="0" baseline="0" noProof="0" dirty="0" smtClean="0">
                <a:ln>
                  <a:noFill/>
                </a:ln>
                <a:solidFill>
                  <a:srgbClr val="003044"/>
                </a:solidFill>
                <a:effectLst/>
                <a:uLnTx/>
                <a:uFillTx/>
                <a:latin typeface="+mn-lt"/>
                <a:ea typeface="+mn-ea"/>
                <a:cs typeface="+mn-cs"/>
              </a:rPr>
              <a:t> </a:t>
            </a:r>
            <a:endParaRPr kumimoji="0" lang="en-US" sz="800" b="0" i="0" u="none" strike="noStrike" kern="1200" cap="none" spc="0" normalizeH="0" baseline="0" noProof="0" dirty="0">
              <a:ln>
                <a:noFill/>
              </a:ln>
              <a:solidFill>
                <a:srgbClr val="003044"/>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18312872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10811347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3774984128"/>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376616386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142985781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3582167518"/>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bwMode="auto">
          <a:xfrm>
            <a:off x="8977313" y="-1"/>
            <a:ext cx="166687" cy="2433711"/>
          </a:xfrm>
          <a:prstGeom prst="rect">
            <a:avLst/>
          </a:prstGeom>
          <a:gradFill>
            <a:gsLst>
              <a:gs pos="0">
                <a:schemeClr val="bg1">
                  <a:lumMod val="50000"/>
                </a:schemeClr>
              </a:gs>
              <a:gs pos="50000">
                <a:schemeClr val="bg1">
                  <a:lumMod val="6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dirty="0" err="1" smtClean="0">
              <a:solidFill>
                <a:srgbClr val="FFFFFF"/>
              </a:solidFill>
            </a:endParaRPr>
          </a:p>
        </p:txBody>
      </p:sp>
      <p:sp>
        <p:nvSpPr>
          <p:cNvPr id="18" name="Rectangle 13"/>
          <p:cNvSpPr>
            <a:spLocks noChangeArrowheads="1"/>
          </p:cNvSpPr>
          <p:nvPr/>
        </p:nvSpPr>
        <p:spPr bwMode="auto">
          <a:xfrm>
            <a:off x="-1" y="6526214"/>
            <a:ext cx="7530353" cy="268286"/>
          </a:xfrm>
          <a:prstGeom prst="rect">
            <a:avLst/>
          </a:prstGeom>
          <a:gradFill>
            <a:gsLst>
              <a:gs pos="0">
                <a:schemeClr val="tx1"/>
              </a:gs>
              <a:gs pos="100000">
                <a:srgbClr val="00558A"/>
              </a:gs>
            </a:gsLst>
            <a:lin ang="10800000" scaled="0"/>
          </a:gradFill>
          <a:ln w="9525">
            <a:noFill/>
            <a:miter lim="800000"/>
            <a:headEnd/>
            <a:tailEnd/>
          </a:ln>
        </p:spPr>
        <p:txBody>
          <a:bodyPr wrap="none" anchor="ctr"/>
          <a:lstStyle/>
          <a:p>
            <a:pPr>
              <a:defRPr/>
            </a:pPr>
            <a:endParaRPr lang="en-US">
              <a:solidFill>
                <a:srgbClr val="002A44"/>
              </a:solidFill>
            </a:endParaRPr>
          </a:p>
        </p:txBody>
      </p:sp>
      <p:sp>
        <p:nvSpPr>
          <p:cNvPr id="19" name="Rectangle 9"/>
          <p:cNvSpPr>
            <a:spLocks noChangeArrowheads="1"/>
          </p:cNvSpPr>
          <p:nvPr/>
        </p:nvSpPr>
        <p:spPr bwMode="auto">
          <a:xfrm>
            <a:off x="0" y="136511"/>
            <a:ext cx="369039" cy="21747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0"/>
            <a:tileRect/>
          </a:gradFill>
          <a:ln w="9525">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defRPr/>
            </a:pPr>
            <a:endParaRPr lang="en-US">
              <a:solidFill>
                <a:srgbClr val="002A44"/>
              </a:solidFill>
            </a:endParaRPr>
          </a:p>
        </p:txBody>
      </p:sp>
      <p:sp>
        <p:nvSpPr>
          <p:cNvPr id="1030" name="Rectangle 2"/>
          <p:cNvSpPr>
            <a:spLocks noGrp="1" noChangeArrowheads="1"/>
          </p:cNvSpPr>
          <p:nvPr>
            <p:ph type="title"/>
          </p:nvPr>
        </p:nvSpPr>
        <p:spPr bwMode="auto">
          <a:xfrm>
            <a:off x="381000" y="457200"/>
            <a:ext cx="8077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31" name="Rectangle 3"/>
          <p:cNvSpPr>
            <a:spLocks noGrp="1" noChangeArrowheads="1"/>
          </p:cNvSpPr>
          <p:nvPr>
            <p:ph type="body" idx="1"/>
          </p:nvPr>
        </p:nvSpPr>
        <p:spPr bwMode="auto">
          <a:xfrm>
            <a:off x="685800" y="13716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4" name="TextBox 13"/>
          <p:cNvSpPr txBox="1"/>
          <p:nvPr/>
        </p:nvSpPr>
        <p:spPr>
          <a:xfrm rot="16200000">
            <a:off x="7865658" y="1162889"/>
            <a:ext cx="2391508" cy="215444"/>
          </a:xfrm>
          <a:prstGeom prst="rect">
            <a:avLst/>
          </a:prstGeom>
          <a:noFill/>
        </p:spPr>
        <p:txBody>
          <a:bodyPr wrap="square" rtlCol="0">
            <a:spAutoFit/>
          </a:bodyPr>
          <a:lstStyle/>
          <a:p>
            <a:r>
              <a:rPr lang="en-US" sz="800" dirty="0" smtClean="0">
                <a:solidFill>
                  <a:srgbClr val="FFFFFF"/>
                </a:solidFill>
              </a:rPr>
              <a:t>©  2011 Bentley Systems, Incorporated</a:t>
            </a:r>
          </a:p>
        </p:txBody>
      </p:sp>
      <p:sp>
        <p:nvSpPr>
          <p:cNvPr id="16" name="Slide Number Placeholder 1"/>
          <p:cNvSpPr txBox="1">
            <a:spLocks/>
          </p:cNvSpPr>
          <p:nvPr/>
        </p:nvSpPr>
        <p:spPr>
          <a:xfrm>
            <a:off x="228600" y="6549957"/>
            <a:ext cx="2971800" cy="268287"/>
          </a:xfrm>
          <a:prstGeom prst="rect">
            <a:avLst/>
          </a:prstGeom>
        </p:spPr>
        <p:txBody>
          <a:bodyPr/>
          <a:lstStyle>
            <a:lvl1pPr>
              <a:defRPr sz="800"/>
            </a:lvl1pPr>
          </a:lstStyle>
          <a:p>
            <a:pPr>
              <a:defRPr/>
            </a:pPr>
            <a:fld id="{7401AE62-ACEE-4CBF-ABCE-6DEA53F53216}" type="slidenum">
              <a:rPr lang="en-US" smtClean="0">
                <a:solidFill>
                  <a:srgbClr val="92D050"/>
                </a:solidFill>
              </a:rPr>
              <a:pPr>
                <a:defRPr/>
              </a:pPr>
              <a:t>‹#›</a:t>
            </a:fld>
            <a:r>
              <a:rPr lang="en-US" dirty="0" smtClean="0">
                <a:solidFill>
                  <a:srgbClr val="92D050"/>
                </a:solidFill>
              </a:rPr>
              <a:t> </a:t>
            </a:r>
            <a:r>
              <a:rPr lang="en-US" dirty="0" smtClean="0">
                <a:solidFill>
                  <a:srgbClr val="FFFFFF"/>
                </a:solidFill>
              </a:rPr>
              <a:t>| WWW.BENTLEY.COM</a:t>
            </a:r>
            <a:endParaRPr lang="en-US" dirty="0">
              <a:solidFill>
                <a:srgbClr val="FFFFFF"/>
              </a:solidFill>
            </a:endParaRPr>
          </a:p>
        </p:txBody>
      </p:sp>
      <p:pic>
        <p:nvPicPr>
          <p:cNvPr id="21" name="Picture 6" descr="\\Eric-pauls-power-mac-g5.local\desktop\Graphic Tank\bentley1.tif"/>
          <p:cNvPicPr>
            <a:picLocks noChangeAspect="1" noChangeArrowheads="1"/>
          </p:cNvPicPr>
          <p:nvPr/>
        </p:nvPicPr>
        <p:blipFill>
          <a:blip r:embed="rId10" cstate="screen"/>
          <a:srcRect/>
          <a:stretch>
            <a:fillRect/>
          </a:stretch>
        </p:blipFill>
        <p:spPr bwMode="auto">
          <a:xfrm>
            <a:off x="7641697" y="6492999"/>
            <a:ext cx="1335616" cy="331134"/>
          </a:xfrm>
          <a:prstGeom prst="rect">
            <a:avLst/>
          </a:prstGeom>
          <a:noFill/>
          <a:ln w="9525">
            <a:noFill/>
            <a:miter lim="800000"/>
            <a:headEnd/>
            <a:tailEnd/>
          </a:ln>
        </p:spPr>
      </p:pic>
    </p:spTree>
    <p:extLst>
      <p:ext uri="{BB962C8B-B14F-4D97-AF65-F5344CB8AC3E}">
        <p14:creationId xmlns:p14="http://schemas.microsoft.com/office/powerpoint/2010/main" val="1253717000"/>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solidFill>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342900" indent="-342900" algn="l" rtl="0" eaLnBrk="1" fontAlgn="base" hangingPunct="1">
        <a:lnSpc>
          <a:spcPct val="90000"/>
        </a:lnSpc>
        <a:spcBef>
          <a:spcPts val="2000"/>
        </a:spcBef>
        <a:spcAft>
          <a:spcPct val="0"/>
        </a:spcAft>
        <a:buChar char="•"/>
        <a:defRPr sz="280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a:solidFill>
            <a:schemeClr val="tx1"/>
          </a:solidFill>
          <a:latin typeface="Arial Narrow" pitchFamily="34" charset="0"/>
          <a:ea typeface="+mn-ea"/>
          <a:cs typeface="+mn-cs"/>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0.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2.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10.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10.xml"/><Relationship Id="rId6" Type="http://schemas.openxmlformats.org/officeDocument/2006/relationships/image" Target="../media/image66.jpg"/><Relationship Id="rId5" Type="http://schemas.openxmlformats.org/officeDocument/2006/relationships/image" Target="../media/image65.jpg"/><Relationship Id="rId4" Type="http://schemas.openxmlformats.org/officeDocument/2006/relationships/image" Target="../media/image64.jpg"/></Relationships>
</file>

<file path=ppt/slides/_rels/slide1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10.xml"/><Relationship Id="rId4" Type="http://schemas.openxmlformats.org/officeDocument/2006/relationships/image" Target="../media/image69.jpg"/></Relationships>
</file>

<file path=ppt/slides/_rels/slide1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0.xml"/><Relationship Id="rId5" Type="http://schemas.openxmlformats.org/officeDocument/2006/relationships/image" Target="../media/image73.jpeg"/><Relationship Id="rId4" Type="http://schemas.openxmlformats.org/officeDocument/2006/relationships/image" Target="../media/image7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10.xml"/><Relationship Id="rId4"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10.xml"/><Relationship Id="rId4" Type="http://schemas.openxmlformats.org/officeDocument/2006/relationships/image" Target="../media/image79.jpg"/></Relationships>
</file>

<file path=ppt/slides/_rels/slide19.xml.rels><?xml version="1.0" encoding="UTF-8" standalone="yes"?>
<Relationships xmlns="http://schemas.openxmlformats.org/package/2006/relationships"><Relationship Id="rId3" Type="http://schemas.openxmlformats.org/officeDocument/2006/relationships/image" Target="../media/image80.jpg"/><Relationship Id="rId7" Type="http://schemas.openxmlformats.org/officeDocument/2006/relationships/image" Target="../media/image84.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81.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8.jp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image" Target="../media/image94.jpg"/><Relationship Id="rId3" Type="http://schemas.openxmlformats.org/officeDocument/2006/relationships/image" Target="../media/image89.jpg"/><Relationship Id="rId7" Type="http://schemas.openxmlformats.org/officeDocument/2006/relationships/image" Target="../media/image93.jpg"/><Relationship Id="rId2" Type="http://schemas.openxmlformats.org/officeDocument/2006/relationships/image" Target="../media/image88.jpg"/><Relationship Id="rId1" Type="http://schemas.openxmlformats.org/officeDocument/2006/relationships/slideLayout" Target="../slideLayouts/slideLayout10.xml"/><Relationship Id="rId6" Type="http://schemas.openxmlformats.org/officeDocument/2006/relationships/image" Target="../media/image92.jpg"/><Relationship Id="rId5" Type="http://schemas.openxmlformats.org/officeDocument/2006/relationships/image" Target="../media/image91.jpg"/><Relationship Id="rId4" Type="http://schemas.openxmlformats.org/officeDocument/2006/relationships/image" Target="../media/image90.jpg"/><Relationship Id="rId9" Type="http://schemas.openxmlformats.org/officeDocument/2006/relationships/image" Target="../media/image95.jpg"/></Relationships>
</file>

<file path=ppt/slides/_rels/slide24.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g"/></Relationships>
</file>

<file path=ppt/slides/_rels/slide25.xml.rels><?xml version="1.0" encoding="UTF-8" standalone="yes"?>
<Relationships xmlns="http://schemas.openxmlformats.org/package/2006/relationships"><Relationship Id="rId3" Type="http://schemas.openxmlformats.org/officeDocument/2006/relationships/hyperlink" Target="http://communities.bentley.com/products/microstation/microstation_visualization/entourage/m/default.aspx" TargetMode="External"/><Relationship Id="rId2" Type="http://schemas.openxmlformats.org/officeDocument/2006/relationships/image" Target="../media/image101.png"/><Relationship Id="rId1" Type="http://schemas.openxmlformats.org/officeDocument/2006/relationships/slideLayout" Target="../slideLayouts/slideLayout10.xml"/><Relationship Id="rId4" Type="http://schemas.openxmlformats.org/officeDocument/2006/relationships/image" Target="../media/image102.png"/></Relationships>
</file>

<file path=ppt/slides/_rels/slide26.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hyperlink" Target="http://www.bentley.com/en-US/Products/MicroStation/Gallery/" TargetMode="External"/><Relationship Id="rId2" Type="http://schemas.openxmlformats.org/officeDocument/2006/relationships/image" Target="../media/image103.png"/><Relationship Id="rId1" Type="http://schemas.openxmlformats.org/officeDocument/2006/relationships/slideLayout" Target="../slideLayouts/slideLayout1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27.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02.png"/><Relationship Id="rId7" Type="http://schemas.openxmlformats.org/officeDocument/2006/relationships/image" Target="../media/image112.png"/><Relationship Id="rId2" Type="http://schemas.openxmlformats.org/officeDocument/2006/relationships/image" Target="../media/image108.png"/><Relationship Id="rId1" Type="http://schemas.openxmlformats.org/officeDocument/2006/relationships/slideLayout" Target="../slideLayouts/slideLayout10.xml"/><Relationship Id="rId6" Type="http://schemas.openxmlformats.org/officeDocument/2006/relationships/image" Target="../media/image111.jpg"/><Relationship Id="rId5" Type="http://schemas.openxmlformats.org/officeDocument/2006/relationships/image" Target="../media/image110.png"/><Relationship Id="rId4" Type="http://schemas.openxmlformats.org/officeDocument/2006/relationships/image" Target="../media/image109.png"/></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16.jpeg"/><Relationship Id="rId4" Type="http://schemas.openxmlformats.org/officeDocument/2006/relationships/image" Target="../media/image115.jpeg"/></Relationships>
</file>

<file path=ppt/slides/_rels/slide2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wmf"/><Relationship Id="rId1" Type="http://schemas.openxmlformats.org/officeDocument/2006/relationships/slideLayout" Target="../slideLayouts/slideLayout10.xml"/><Relationship Id="rId6" Type="http://schemas.openxmlformats.org/officeDocument/2006/relationships/image" Target="../media/image122.png"/><Relationship Id="rId5" Type="http://schemas.openxmlformats.org/officeDocument/2006/relationships/image" Target="../media/image121.tiff"/><Relationship Id="rId4" Type="http://schemas.openxmlformats.org/officeDocument/2006/relationships/image" Target="../media/image120.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Users/jerry.flynn/Desktop/DevalVR%20playerU.ex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46.jpeg"/><Relationship Id="rId4" Type="http://schemas.openxmlformats.org/officeDocument/2006/relationships/image" Target="../media/image4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Jerry D. Flynn</a:t>
            </a:r>
            <a:endParaRPr lang="en-US" dirty="0"/>
          </a:p>
        </p:txBody>
      </p:sp>
      <p:sp>
        <p:nvSpPr>
          <p:cNvPr id="2" name="Title 1"/>
          <p:cNvSpPr>
            <a:spLocks noGrp="1"/>
          </p:cNvSpPr>
          <p:nvPr>
            <p:ph type="ctrTitle"/>
          </p:nvPr>
        </p:nvSpPr>
        <p:spPr>
          <a:xfrm>
            <a:off x="1262270" y="4343394"/>
            <a:ext cx="7563678" cy="1295400"/>
          </a:xfrm>
        </p:spPr>
        <p:txBody>
          <a:bodyPr/>
          <a:lstStyle/>
          <a:p>
            <a:r>
              <a:rPr lang="en-US" dirty="0" smtClean="0"/>
              <a:t>Visualization with </a:t>
            </a:r>
            <a:r>
              <a:rPr lang="en-US" dirty="0"/>
              <a:t>MicroStation </a:t>
            </a:r>
            <a:r>
              <a:rPr lang="en-US" dirty="0" smtClean="0"/>
              <a:t>V8</a:t>
            </a:r>
            <a:r>
              <a:rPr lang="en-US" i="1" dirty="0" smtClean="0">
                <a:latin typeface="Georgia" pitchFamily="18" charset="0"/>
              </a:rPr>
              <a:t>i </a:t>
            </a:r>
            <a:r>
              <a:rPr lang="en-US" dirty="0" smtClean="0"/>
              <a:t>SELECTseries 3 London 2012</a:t>
            </a:r>
            <a:endParaRPr lang="en-US" i="1" dirty="0"/>
          </a:p>
        </p:txBody>
      </p:sp>
    </p:spTree>
    <p:extLst>
      <p:ext uri="{BB962C8B-B14F-4D97-AF65-F5344CB8AC3E}">
        <p14:creationId xmlns:p14="http://schemas.microsoft.com/office/powerpoint/2010/main" val="401380483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Effects Manager Examples</a:t>
            </a:r>
          </a:p>
        </p:txBody>
      </p:sp>
      <p:sp>
        <p:nvSpPr>
          <p:cNvPr id="5" name="Content Placeholder 4"/>
          <p:cNvSpPr>
            <a:spLocks noGrp="1"/>
          </p:cNvSpPr>
          <p:nvPr>
            <p:ph idx="1"/>
          </p:nvPr>
        </p:nvSpPr>
        <p:spPr/>
        <p:txBody>
          <a:bodyPr/>
          <a:lstStyle/>
          <a:p>
            <a:pPr marL="0" indent="0">
              <a:buNone/>
            </a:pPr>
            <a:endParaRPr lang="en-US" dirty="0"/>
          </a:p>
        </p:txBody>
      </p:sp>
      <p:pic>
        <p:nvPicPr>
          <p:cNvPr id="2050" name="Picture 1" descr="http://communities.bentley.com/resized-image.ashx/__size/800x0/__key/CommunityServer-Discussions-Components-Files/19754/4643.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720" y="1188507"/>
            <a:ext cx="5068359" cy="50683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2" descr="http://communities.bentley.com/resized-image.ashx/__size/800x0/__key/CommunityServer-Discussions-Components-Files/19754/5165.sola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0720" y="1188720"/>
            <a:ext cx="5105400" cy="5105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3" descr="http://communities.bentley.com/resized-image.ashx/__size/800x0/__key/CommunityServer-Discussions-Components-Files/19754/3581.indirec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0720" y="1188720"/>
            <a:ext cx="5105400" cy="51054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4" descr="http://communities.bentley.com/resized-image.ashx/__size/800x0/__key/CommunityServer-Discussions-Components-Files/19754/7607.point-ligh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50720" y="1188720"/>
            <a:ext cx="51054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421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5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6"/>
                                        </p:tgtEl>
                                        <p:attrNameLst>
                                          <p:attrName>style.visibility</p:attrName>
                                        </p:attrNameLst>
                                      </p:cBhvr>
                                      <p:to>
                                        <p:strVal val="visible"/>
                                      </p:to>
                                    </p:set>
                                    <p:animEffect transition="in" filter="fade">
                                      <p:cBhvr>
                                        <p:cTn id="17"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a:t>Effects Manager Examples</a:t>
            </a:r>
          </a:p>
        </p:txBody>
      </p:sp>
      <p:pic>
        <p:nvPicPr>
          <p:cNvPr id="3074" name="Picture 1" descr="http://communities.bentley.com/resized-image.ashx/__size/640x0/__key/CommunityServer-Discussions-Components-Files/19754/1121.Workshop-Luxology-Render-5-multilight-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775" y="1493834"/>
            <a:ext cx="6096000" cy="40386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6" name="Picture 2" descr="http://communities.bentley.com/resized-image.ashx/__size/640x0/__key/CommunityServer-Discussions-Components-Files/19754/4718.Workshop-Luxology-Render-5-multilight-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775" y="1493833"/>
            <a:ext cx="6096000" cy="40386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3" descr="http://communities.bentley.com/resized-image.ashx/__size/640x0/__key/CommunityServer-Discussions-Components-Files/19754/1651.Workshop-Luxology-Render-5-multilight-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8775" y="1493832"/>
            <a:ext cx="6096000" cy="403860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4" descr="http://communities.bentley.com/resized-image.ashx/__size/640x0/__key/CommunityServer-Discussions-Components-Files/19754/3513.Workshop-Luxology-Render-5-multilight-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8775" y="1493834"/>
            <a:ext cx="6096000" cy="403860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5" descr="http://communities.bentley.com/resized-image.ashx/__size/640x0/__key/CommunityServer-Discussions-Components-Files/19754/4428.Workshop-Luxology-Render-5-multilight-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8775" y="1493831"/>
            <a:ext cx="6096000" cy="4038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33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fade">
                                      <p:cBhvr>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80"/>
                                        </p:tgtEl>
                                        <p:attrNameLst>
                                          <p:attrName>style.visibility</p:attrName>
                                        </p:attrNameLst>
                                      </p:cBhvr>
                                      <p:to>
                                        <p:strVal val="visible"/>
                                      </p:to>
                                    </p:set>
                                    <p:animEffect transition="in" filter="fade">
                                      <p:cBhvr>
                                        <p:cTn id="17" dur="500"/>
                                        <p:tgtEl>
                                          <p:spTgt spid="30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82"/>
                                        </p:tgtEl>
                                        <p:attrNameLst>
                                          <p:attrName>style.visibility</p:attrName>
                                        </p:attrNameLst>
                                      </p:cBhvr>
                                      <p:to>
                                        <p:strVal val="visible"/>
                                      </p:to>
                                    </p:set>
                                    <p:animEffect transition="in" filter="fade">
                                      <p:cBhvr>
                                        <p:cTn id="22" dur="500"/>
                                        <p:tgtEl>
                                          <p:spTgt spid="3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hidden="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dirty="0"/>
              <a:t>Effects Manager Examples</a:t>
            </a:r>
          </a:p>
        </p:txBody>
      </p:sp>
      <p:pic>
        <p:nvPicPr>
          <p:cNvPr id="4098" name="Picture 2" descr="http://communities.bentley.com/resized-image.ashx/__size/550x0/__key/CommunityServer-Discussions-Components-Files/19754/3750.1_2D00_sol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8642" y="2036234"/>
            <a:ext cx="5238750" cy="29432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http://communities.bentley.com/resized-image.ashx/__size/550x0/__key/CommunityServer-Discussions-Components-Files/19754/1050.2_2D00_env_2D00_visib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8638" y="2036231"/>
            <a:ext cx="6234113" cy="350243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communities.bentley.com/resized-image.ashx/__size/550x0/__key/CommunityServer-Discussions-Components-Files/19754/6787.3_2D00_env_2D00_in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8638" y="2036230"/>
            <a:ext cx="6234113" cy="350243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communities.bentley.com/resized-image.ashx/__size/550x0/__key/CommunityServer-Discussions-Components-Files/19754/5047.4_2D00_lamp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8638" y="2036230"/>
            <a:ext cx="6234113" cy="3502438"/>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communities.bentley.com/resized-image.ashx/__size/550x0/__key/CommunityServer-Discussions-Components-Files/19754/6888.5_2D00_lamp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8638" y="2036231"/>
            <a:ext cx="6234113" cy="3502438"/>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communities.bentley.com/resized-image.ashx/__size/550x0/__key/CommunityServer-Discussions-Components-Files/19754/8015.6_2D00_al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8638" y="2036229"/>
            <a:ext cx="6234113" cy="3502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1449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fade">
                                      <p:cBhvr>
                                        <p:cTn id="12" dur="500"/>
                                        <p:tgtEl>
                                          <p:spTgt spid="41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4"/>
                                        </p:tgtEl>
                                        <p:attrNameLst>
                                          <p:attrName>style.visibility</p:attrName>
                                        </p:attrNameLst>
                                      </p:cBhvr>
                                      <p:to>
                                        <p:strVal val="visible"/>
                                      </p:to>
                                    </p:set>
                                    <p:animEffect transition="in" filter="fade">
                                      <p:cBhvr>
                                        <p:cTn id="17" dur="500"/>
                                        <p:tgtEl>
                                          <p:spTgt spid="410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06"/>
                                        </p:tgtEl>
                                        <p:attrNameLst>
                                          <p:attrName>style.visibility</p:attrName>
                                        </p:attrNameLst>
                                      </p:cBhvr>
                                      <p:to>
                                        <p:strVal val="visible"/>
                                      </p:to>
                                    </p:set>
                                    <p:animEffect transition="in" filter="fade">
                                      <p:cBhvr>
                                        <p:cTn id="22" dur="500"/>
                                        <p:tgtEl>
                                          <p:spTgt spid="410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08"/>
                                        </p:tgtEl>
                                        <p:attrNameLst>
                                          <p:attrName>style.visibility</p:attrName>
                                        </p:attrNameLst>
                                      </p:cBhvr>
                                      <p:to>
                                        <p:strVal val="visible"/>
                                      </p:to>
                                    </p:set>
                                    <p:animEffect transition="in" filter="fade">
                                      <p:cBhvr>
                                        <p:cTn id="27" dur="500"/>
                                        <p:tgtEl>
                                          <p:spTgt spid="4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626535" y="1302278"/>
            <a:ext cx="7863840" cy="4425696"/>
          </a:xfrm>
        </p:spPr>
      </p:pic>
      <p:sp>
        <p:nvSpPr>
          <p:cNvPr id="3" name="Title 2"/>
          <p:cNvSpPr>
            <a:spLocks noGrp="1"/>
          </p:cNvSpPr>
          <p:nvPr>
            <p:ph type="title"/>
          </p:nvPr>
        </p:nvSpPr>
        <p:spPr/>
        <p:txBody>
          <a:bodyPr/>
          <a:lstStyle/>
          <a:p>
            <a:r>
              <a:rPr lang="en-US" dirty="0"/>
              <a:t>Effects Manager Examples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001" y="1314450"/>
            <a:ext cx="7863840" cy="442341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001" y="1314450"/>
            <a:ext cx="7863840" cy="442341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001" y="1314450"/>
            <a:ext cx="7863840" cy="442341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01" y="1314450"/>
            <a:ext cx="7863840" cy="4423410"/>
          </a:xfrm>
          <a:prstGeom prst="rect">
            <a:avLst/>
          </a:prstGeom>
        </p:spPr>
      </p:pic>
    </p:spTree>
    <p:extLst>
      <p:ext uri="{BB962C8B-B14F-4D97-AF65-F5344CB8AC3E}">
        <p14:creationId xmlns:p14="http://schemas.microsoft.com/office/powerpoint/2010/main" val="2099120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1645920"/>
            <a:ext cx="7863840" cy="4423410"/>
          </a:xfrm>
        </p:spPr>
      </p:pic>
      <p:sp>
        <p:nvSpPr>
          <p:cNvPr id="3" name="Title 2"/>
          <p:cNvSpPr>
            <a:spLocks noGrp="1"/>
          </p:cNvSpPr>
          <p:nvPr>
            <p:ph type="title"/>
          </p:nvPr>
        </p:nvSpPr>
        <p:spPr/>
        <p:txBody>
          <a:bodyPr/>
          <a:lstStyle/>
          <a:p>
            <a:r>
              <a:rPr lang="en-US" dirty="0" smtClean="0"/>
              <a:t>Effects Manager Examples</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1645920"/>
            <a:ext cx="7863840" cy="442341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645920"/>
            <a:ext cx="7863840" cy="442341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1645920"/>
            <a:ext cx="7863840" cy="4423410"/>
          </a:xfrm>
          <a:prstGeom prst="rect">
            <a:avLst/>
          </a:prstGeom>
        </p:spPr>
      </p:pic>
    </p:spTree>
    <p:extLst>
      <p:ext uri="{BB962C8B-B14F-4D97-AF65-F5344CB8AC3E}">
        <p14:creationId xmlns:p14="http://schemas.microsoft.com/office/powerpoint/2010/main" val="2221795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a:t>Effects Manager Examples</a:t>
            </a:r>
          </a:p>
        </p:txBody>
      </p:sp>
      <p:pic>
        <p:nvPicPr>
          <p:cNvPr id="5122" name="Picture 2" descr="http://communities.bentley.com/resized-image.ashx/__size/960x0/__key/CommunityServer-Discussions-Components-Files/19754/7357.efm1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93" y="1290641"/>
            <a:ext cx="8646566" cy="48636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4" name="Picture 4" descr="http://communities.bentley.com/resized-image.ashx/__size/960x0/__key/CommunityServer-Discussions-Components-Files/19754/2538.efm2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93" y="1290641"/>
            <a:ext cx="8646566" cy="486369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communities.bentley.com/resized-image.ashx/__size/960x0/__key/CommunityServer-Discussions-Components-Files/19754/7382.efm2smogs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93" y="1290641"/>
            <a:ext cx="8646566" cy="486369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communities.bentley.com/resized-image.ashx/__size/960x0/__key/CommunityServer-Discussions-Components-Files/19754/2742.efm5s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93" y="1290641"/>
            <a:ext cx="8646566" cy="4863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232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fade">
                                      <p:cBhvr>
                                        <p:cTn id="12" dur="500"/>
                                        <p:tgtEl>
                                          <p:spTgt spid="51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8"/>
                                        </p:tgtEl>
                                        <p:attrNameLst>
                                          <p:attrName>style.visibility</p:attrName>
                                        </p:attrNameLst>
                                      </p:cBhvr>
                                      <p:to>
                                        <p:strVal val="visible"/>
                                      </p:to>
                                    </p:set>
                                    <p:animEffect transition="in" filter="fade">
                                      <p:cBhvr>
                                        <p:cTn id="17"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Gamma Corrected Color</a:t>
            </a:r>
          </a:p>
          <a:p>
            <a:pPr lvl="1"/>
            <a:r>
              <a:rPr lang="en-US" dirty="0" smtClean="0"/>
              <a:t>New=255</a:t>
            </a:r>
            <a:r>
              <a:rPr lang="en-US" dirty="0"/>
              <a:t>*((old/255)</a:t>
            </a:r>
            <a:r>
              <a:rPr lang="en-US" baseline="30000" dirty="0"/>
              <a:t>2.2</a:t>
            </a:r>
            <a:r>
              <a:rPr lang="en-US" dirty="0" smtClean="0"/>
              <a:t>).</a:t>
            </a:r>
            <a:endParaRPr lang="en-US" dirty="0"/>
          </a:p>
          <a:p>
            <a:pPr lvl="1"/>
            <a:r>
              <a:rPr lang="en-US" dirty="0"/>
              <a:t>If you want a red that is 139,0,0 and use our default gamma of 1.7 then the red needs to be 255x((139/255)</a:t>
            </a:r>
            <a:r>
              <a:rPr lang="en-US" baseline="30000" dirty="0"/>
              <a:t>1.7</a:t>
            </a:r>
            <a:r>
              <a:rPr lang="en-US" dirty="0"/>
              <a:t>)=</a:t>
            </a:r>
            <a:r>
              <a:rPr lang="en-US" dirty="0" smtClean="0"/>
              <a:t>90.9</a:t>
            </a:r>
            <a:r>
              <a:rPr lang="en-US" dirty="0"/>
              <a:t> </a:t>
            </a:r>
          </a:p>
          <a:p>
            <a:pPr lvl="1"/>
            <a:r>
              <a:rPr lang="en-US" dirty="0"/>
              <a:t>The color we need in the material editor should be 91,0,0 to get 139,0,0 if use 2.2 gamma the color would need to be 63,0,0</a:t>
            </a:r>
            <a:r>
              <a:rPr lang="en-US" dirty="0" smtClean="0"/>
              <a:t>….</a:t>
            </a:r>
          </a:p>
          <a:p>
            <a:r>
              <a:rPr lang="en-US" dirty="0" smtClean="0"/>
              <a:t>No worries we will make this an option in next version</a:t>
            </a:r>
            <a:endParaRPr lang="en-US" dirty="0"/>
          </a:p>
          <a:p>
            <a:endParaRPr lang="en-US" dirty="0" smtClean="0"/>
          </a:p>
          <a:p>
            <a:endParaRPr lang="en-US" dirty="0"/>
          </a:p>
        </p:txBody>
      </p:sp>
      <p:sp>
        <p:nvSpPr>
          <p:cNvPr id="3" name="Title 2"/>
          <p:cNvSpPr>
            <a:spLocks noGrp="1"/>
          </p:cNvSpPr>
          <p:nvPr>
            <p:ph type="title"/>
          </p:nvPr>
        </p:nvSpPr>
        <p:spPr/>
        <p:txBody>
          <a:bodyPr/>
          <a:lstStyle/>
          <a:p>
            <a:r>
              <a:rPr lang="en-US" dirty="0" smtClean="0"/>
              <a:t>Tips &amp; Tricks Section</a:t>
            </a:r>
            <a:endParaRPr lang="en-US" dirty="0"/>
          </a:p>
        </p:txBody>
      </p:sp>
    </p:spTree>
    <p:extLst>
      <p:ext uri="{BB962C8B-B14F-4D97-AF65-F5344CB8AC3E}">
        <p14:creationId xmlns:p14="http://schemas.microsoft.com/office/powerpoint/2010/main" val="392171186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2845" y="1270000"/>
            <a:ext cx="7995355" cy="4497387"/>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t>Lighting with Glow</a:t>
            </a:r>
            <a:endParaRPr lang="en-US" dirty="0"/>
          </a:p>
        </p:txBody>
      </p:sp>
      <p:sp>
        <p:nvSpPr>
          <p:cNvPr id="6" name="Rectangle 5"/>
          <p:cNvSpPr/>
          <p:nvPr/>
        </p:nvSpPr>
        <p:spPr>
          <a:xfrm>
            <a:off x="2023533" y="5854266"/>
            <a:ext cx="5282142" cy="400110"/>
          </a:xfrm>
          <a:prstGeom prst="rect">
            <a:avLst/>
          </a:prstGeom>
        </p:spPr>
        <p:txBody>
          <a:bodyPr wrap="square">
            <a:spAutoFit/>
          </a:bodyPr>
          <a:lstStyle/>
          <a:p>
            <a:pPr lvl="0" algn="ctr"/>
            <a:r>
              <a:rPr lang="en-US" sz="2000" b="1" dirty="0" smtClean="0">
                <a:ln w="11430"/>
                <a:gradFill>
                  <a:gsLst>
                    <a:gs pos="0">
                      <a:srgbClr val="005386">
                        <a:tint val="90000"/>
                        <a:satMod val="120000"/>
                      </a:srgbClr>
                    </a:gs>
                    <a:gs pos="25000">
                      <a:srgbClr val="005386">
                        <a:tint val="93000"/>
                        <a:satMod val="120000"/>
                      </a:srgbClr>
                    </a:gs>
                    <a:gs pos="50000">
                      <a:srgbClr val="005386">
                        <a:shade val="89000"/>
                        <a:satMod val="110000"/>
                      </a:srgbClr>
                    </a:gs>
                    <a:gs pos="75000">
                      <a:srgbClr val="005386">
                        <a:tint val="93000"/>
                        <a:satMod val="120000"/>
                      </a:srgbClr>
                    </a:gs>
                    <a:gs pos="100000">
                      <a:srgbClr val="005386">
                        <a:tint val="90000"/>
                        <a:satMod val="120000"/>
                      </a:srgbClr>
                    </a:gs>
                  </a:gsLst>
                  <a:lin ang="5400000"/>
                </a:gradFill>
                <a:effectLst>
                  <a:outerShdw blurRad="80000" dist="40000" dir="5040000" algn="tl">
                    <a:srgbClr val="000000">
                      <a:alpha val="30000"/>
                    </a:srgbClr>
                  </a:outerShdw>
                </a:effectLst>
              </a:rPr>
              <a:t>With Point Lights 16 Minutes 39 Seconds</a:t>
            </a:r>
            <a:endParaRPr lang="en-US" sz="2000" b="1" dirty="0">
              <a:ln w="11430"/>
              <a:gradFill>
                <a:gsLst>
                  <a:gs pos="0">
                    <a:srgbClr val="005386">
                      <a:tint val="90000"/>
                      <a:satMod val="120000"/>
                    </a:srgbClr>
                  </a:gs>
                  <a:gs pos="25000">
                    <a:srgbClr val="005386">
                      <a:tint val="93000"/>
                      <a:satMod val="120000"/>
                    </a:srgbClr>
                  </a:gs>
                  <a:gs pos="50000">
                    <a:srgbClr val="005386">
                      <a:shade val="89000"/>
                      <a:satMod val="110000"/>
                    </a:srgbClr>
                  </a:gs>
                  <a:gs pos="75000">
                    <a:srgbClr val="005386">
                      <a:tint val="93000"/>
                      <a:satMod val="120000"/>
                    </a:srgbClr>
                  </a:gs>
                  <a:gs pos="100000">
                    <a:srgbClr val="005386">
                      <a:tint val="90000"/>
                      <a:satMod val="120000"/>
                    </a:srgbClr>
                  </a:gs>
                </a:gsLst>
                <a:lin ang="5400000"/>
              </a:gradFill>
              <a:effectLst>
                <a:outerShdw blurRad="80000" dist="40000" dir="5040000" algn="tl">
                  <a:srgbClr val="000000">
                    <a:alpha val="30000"/>
                  </a:srgbClr>
                </a:outerShdw>
              </a:effectLst>
            </a:endParaRPr>
          </a:p>
        </p:txBody>
      </p:sp>
      <p:sp>
        <p:nvSpPr>
          <p:cNvPr id="7" name="Rectangle 6"/>
          <p:cNvSpPr/>
          <p:nvPr/>
        </p:nvSpPr>
        <p:spPr>
          <a:xfrm>
            <a:off x="2023527" y="5862727"/>
            <a:ext cx="5282142" cy="400110"/>
          </a:xfrm>
          <a:prstGeom prst="rect">
            <a:avLst/>
          </a:prstGeom>
        </p:spPr>
        <p:txBody>
          <a:bodyPr wrap="square">
            <a:spAutoFit/>
          </a:bodyPr>
          <a:lstStyle/>
          <a:p>
            <a:pPr lvl="0" algn="ctr"/>
            <a:r>
              <a:rPr lang="en-US" sz="2000" b="1" dirty="0" smtClean="0">
                <a:ln w="11430"/>
                <a:gradFill>
                  <a:gsLst>
                    <a:gs pos="0">
                      <a:srgbClr val="005386">
                        <a:tint val="90000"/>
                        <a:satMod val="120000"/>
                      </a:srgbClr>
                    </a:gs>
                    <a:gs pos="25000">
                      <a:srgbClr val="005386">
                        <a:tint val="93000"/>
                        <a:satMod val="120000"/>
                      </a:srgbClr>
                    </a:gs>
                    <a:gs pos="50000">
                      <a:srgbClr val="005386">
                        <a:shade val="89000"/>
                        <a:satMod val="110000"/>
                      </a:srgbClr>
                    </a:gs>
                    <a:gs pos="75000">
                      <a:srgbClr val="005386">
                        <a:tint val="93000"/>
                        <a:satMod val="120000"/>
                      </a:srgbClr>
                    </a:gs>
                    <a:gs pos="100000">
                      <a:srgbClr val="005386">
                        <a:tint val="90000"/>
                        <a:satMod val="120000"/>
                      </a:srgbClr>
                    </a:gs>
                  </a:gsLst>
                  <a:lin ang="5400000"/>
                </a:gradFill>
                <a:effectLst>
                  <a:outerShdw blurRad="80000" dist="40000" dir="5040000" algn="tl">
                    <a:srgbClr val="000000">
                      <a:alpha val="30000"/>
                    </a:srgbClr>
                  </a:outerShdw>
                </a:effectLst>
              </a:rPr>
              <a:t>With Point Glow Lights 4 Minutes 0 Seconds</a:t>
            </a:r>
            <a:endParaRPr lang="en-US" sz="2000" b="1" dirty="0">
              <a:ln w="11430"/>
              <a:gradFill>
                <a:gsLst>
                  <a:gs pos="0">
                    <a:srgbClr val="005386">
                      <a:tint val="90000"/>
                      <a:satMod val="120000"/>
                    </a:srgbClr>
                  </a:gs>
                  <a:gs pos="25000">
                    <a:srgbClr val="005386">
                      <a:tint val="93000"/>
                      <a:satMod val="120000"/>
                    </a:srgbClr>
                  </a:gs>
                  <a:gs pos="50000">
                    <a:srgbClr val="005386">
                      <a:shade val="89000"/>
                      <a:satMod val="110000"/>
                    </a:srgbClr>
                  </a:gs>
                  <a:gs pos="75000">
                    <a:srgbClr val="005386">
                      <a:tint val="93000"/>
                      <a:satMod val="120000"/>
                    </a:srgbClr>
                  </a:gs>
                  <a:gs pos="100000">
                    <a:srgbClr val="005386">
                      <a:tint val="90000"/>
                      <a:satMod val="120000"/>
                    </a:srgbClr>
                  </a:gs>
                </a:gsLst>
                <a:lin ang="5400000"/>
              </a:gradFill>
              <a:effectLst>
                <a:outerShdw blurRad="80000" dist="40000" dir="5040000" algn="tl">
                  <a:srgbClr val="000000">
                    <a:alpha val="30000"/>
                  </a:srgbClr>
                </a:outerShdw>
              </a:effectLs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344" y="1271016"/>
            <a:ext cx="8046720" cy="452628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8000" y="117289"/>
            <a:ext cx="4398264" cy="26600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35145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1371600"/>
            <a:ext cx="7772400" cy="4371975"/>
          </a:xfrm>
        </p:spPr>
      </p:pic>
      <p:sp>
        <p:nvSpPr>
          <p:cNvPr id="3" name="Title 2"/>
          <p:cNvSpPr>
            <a:spLocks noGrp="1"/>
          </p:cNvSpPr>
          <p:nvPr>
            <p:ph type="title"/>
          </p:nvPr>
        </p:nvSpPr>
        <p:spPr/>
        <p:txBody>
          <a:bodyPr/>
          <a:lstStyle/>
          <a:p>
            <a:r>
              <a:rPr lang="en-US" dirty="0" smtClean="0"/>
              <a:t>Fog Catcher</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371600"/>
            <a:ext cx="7863840" cy="442341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1371600"/>
            <a:ext cx="7863840" cy="4423410"/>
          </a:xfrm>
          <a:prstGeom prst="rect">
            <a:avLst/>
          </a:prstGeom>
        </p:spPr>
      </p:pic>
    </p:spTree>
    <p:extLst>
      <p:ext uri="{BB962C8B-B14F-4D97-AF65-F5344CB8AC3E}">
        <p14:creationId xmlns:p14="http://schemas.microsoft.com/office/powerpoint/2010/main" val="3605523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Forester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76" y="1069848"/>
            <a:ext cx="8485632" cy="4773168"/>
          </a:xfrm>
          <a:prstGeom prst="rect">
            <a:avLst/>
          </a:prstGeom>
          <a:ln>
            <a:noFill/>
          </a:ln>
          <a:effectLst>
            <a:outerShdw blurRad="292100" dist="139700" dir="2700000" algn="tl" rotWithShape="0">
              <a:srgbClr val="333333">
                <a:alpha val="65000"/>
              </a:srgbClr>
            </a:outerShdw>
          </a:effectLst>
        </p:spPr>
      </p:pic>
      <p:pic>
        <p:nvPicPr>
          <p:cNvPr id="6" name="Forester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176" y="1069848"/>
            <a:ext cx="8485632" cy="4773168"/>
          </a:xfrm>
          <a:prstGeom prst="rect">
            <a:avLst/>
          </a:prstGeom>
          <a:ln>
            <a:noFill/>
          </a:ln>
          <a:effectLst>
            <a:outerShdw blurRad="292100" dist="139700" dir="2700000" algn="tl" rotWithShape="0">
              <a:srgbClr val="333333">
                <a:alpha val="65000"/>
              </a:srgbClr>
            </a:outerShdw>
          </a:effectLst>
        </p:spPr>
      </p:pic>
      <p:pic>
        <p:nvPicPr>
          <p:cNvPr id="4" name="Forester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479266" y="1340282"/>
            <a:ext cx="8049185" cy="4773167"/>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t>Shadow Catcher</a:t>
            </a:r>
            <a:endParaRPr lang="en-US" dirty="0"/>
          </a:p>
        </p:txBody>
      </p:sp>
      <p:pic>
        <p:nvPicPr>
          <p:cNvPr id="2" name="Forester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399" y="1344168"/>
            <a:ext cx="8049187" cy="4773168"/>
          </a:xfrm>
          <a:prstGeom prst="rect">
            <a:avLst/>
          </a:prstGeom>
          <a:ln>
            <a:noFill/>
          </a:ln>
          <a:effectLst>
            <a:outerShdw blurRad="292100" dist="139700" dir="2700000" algn="tl" rotWithShape="0">
              <a:srgbClr val="333333">
                <a:alpha val="65000"/>
              </a:srgbClr>
            </a:outerShdw>
          </a:effectLst>
        </p:spPr>
      </p:pic>
      <p:pic>
        <p:nvPicPr>
          <p:cNvPr id="7" name="Expert Tab"/>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6170150" y="220134"/>
            <a:ext cx="2639842" cy="2726265"/>
          </a:xfrm>
          <a:prstGeom prst="rect">
            <a:avLst/>
          </a:prstGeom>
          <a:noFill/>
          <a:ln w="9525">
            <a:noFill/>
            <a:miter lim="800000"/>
            <a:headEnd/>
            <a:tailEnd/>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98123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childTnLst>
                          </p:cTn>
                        </p:par>
                        <p:par>
                          <p:cTn id="22" fill="hold">
                            <p:stCondLst>
                              <p:cond delay="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4"/>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23" y="385763"/>
            <a:ext cx="9734550"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166728" y="2113085"/>
            <a:ext cx="4024272" cy="968781"/>
          </a:xfrm>
        </p:spPr>
        <p:txBody>
          <a:bodyPr/>
          <a:lstStyle/>
          <a:p>
            <a:r>
              <a:rPr lang="en-US" sz="4000" dirty="0" smtClean="0">
                <a:effectLst>
                  <a:outerShdw blurRad="38100" dist="38100" dir="2700000" algn="tl">
                    <a:srgbClr val="000000">
                      <a:alpha val="43137"/>
                    </a:srgbClr>
                  </a:outerShdw>
                </a:effectLst>
              </a:rPr>
              <a:t>Visualization Community</a:t>
            </a:r>
            <a:endParaRPr lang="en-US" sz="4000" dirty="0">
              <a:effectLst>
                <a:outerShdw blurRad="38100" dist="38100" dir="2700000" algn="tl">
                  <a:srgbClr val="000000">
                    <a:alpha val="43137"/>
                  </a:srgbClr>
                </a:outerShdw>
              </a:effectLst>
            </a:endParaRPr>
          </a:p>
        </p:txBody>
      </p:sp>
      <p:pic>
        <p:nvPicPr>
          <p:cNvPr id="8" name="Avatar" descr="Luxology_community_avatar.jpg"/>
          <p:cNvPicPr>
            <a:picLocks noChangeAspect="1"/>
          </p:cNvPicPr>
          <p:nvPr/>
        </p:nvPicPr>
        <p:blipFill>
          <a:blip r:embed="rId4" cstate="print"/>
          <a:stretch>
            <a:fillRect/>
          </a:stretch>
        </p:blipFill>
        <p:spPr>
          <a:xfrm>
            <a:off x="228600" y="931334"/>
            <a:ext cx="1016000" cy="1016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Be Website"/>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2853264" y="351354"/>
            <a:ext cx="6172104" cy="6120883"/>
          </a:xfrm>
          <a:prstGeom prst="rect">
            <a:avLst/>
          </a:prstGeom>
          <a:noFill/>
          <a:ln w="9525">
            <a:noFill/>
            <a:miter lim="800000"/>
            <a:headEnd/>
            <a:tailEnd/>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99302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MS_LXO_STATISTICS</a:t>
            </a:r>
            <a:endParaRPr lang="en-US" dirty="0"/>
          </a:p>
          <a:p>
            <a:r>
              <a:rPr lang="en-US" dirty="0"/>
              <a:t>MS_LXOPREVIEW_STATISTICS</a:t>
            </a:r>
          </a:p>
          <a:p>
            <a:r>
              <a:rPr lang="en-US" dirty="0"/>
              <a:t>MS_DEFAULT_TO_EXTERNAL_MATERIALS </a:t>
            </a:r>
          </a:p>
          <a:p>
            <a:r>
              <a:rPr lang="en-US" dirty="0"/>
              <a:t>MS_DEBUG_LXO_ANIMATION</a:t>
            </a:r>
          </a:p>
          <a:p>
            <a:r>
              <a:rPr lang="en-US" dirty="0"/>
              <a:t>MS_MATERIAL_MASTERMAT = 1</a:t>
            </a:r>
          </a:p>
          <a:p>
            <a:r>
              <a:rPr lang="en-US" dirty="0"/>
              <a:t>QV_D3DVERSION = </a:t>
            </a:r>
            <a:r>
              <a:rPr lang="en-US" dirty="0" smtClean="0"/>
              <a:t>0, 9 or 11</a:t>
            </a:r>
            <a:endParaRPr lang="en-US" dirty="0"/>
          </a:p>
        </p:txBody>
      </p:sp>
      <p:sp>
        <p:nvSpPr>
          <p:cNvPr id="3" name="Title 2"/>
          <p:cNvSpPr>
            <a:spLocks noGrp="1"/>
          </p:cNvSpPr>
          <p:nvPr>
            <p:ph type="title"/>
          </p:nvPr>
        </p:nvSpPr>
        <p:spPr/>
        <p:txBody>
          <a:bodyPr/>
          <a:lstStyle/>
          <a:p>
            <a:r>
              <a:rPr lang="en-US" dirty="0" smtClean="0"/>
              <a:t>Key-ins</a:t>
            </a:r>
            <a:endParaRPr lang="en-US" dirty="0"/>
          </a:p>
        </p:txBody>
      </p:sp>
    </p:spTree>
    <p:extLst>
      <p:ext uri="{BB962C8B-B14F-4D97-AF65-F5344CB8AC3E}">
        <p14:creationId xmlns:p14="http://schemas.microsoft.com/office/powerpoint/2010/main" val="109638248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2331720" cy="1808480"/>
          </a:xfrm>
        </p:spPr>
        <p:txBody>
          <a:bodyPr/>
          <a:lstStyle/>
          <a:p>
            <a:pPr>
              <a:buNone/>
            </a:pPr>
            <a:r>
              <a:rPr lang="en-US" dirty="0" smtClean="0"/>
              <a:t>Start with Good!</a:t>
            </a:r>
          </a:p>
          <a:p>
            <a:pPr>
              <a:buNone/>
            </a:pPr>
            <a:r>
              <a:rPr lang="en-US" dirty="0" smtClean="0"/>
              <a:t>Interior Good</a:t>
            </a:r>
          </a:p>
          <a:p>
            <a:pPr>
              <a:buNone/>
            </a:pPr>
            <a:r>
              <a:rPr lang="en-US" dirty="0" smtClean="0"/>
              <a:t>6 Minutes</a:t>
            </a:r>
          </a:p>
        </p:txBody>
      </p:sp>
      <p:sp>
        <p:nvSpPr>
          <p:cNvPr id="3" name="Title 2"/>
          <p:cNvSpPr>
            <a:spLocks noGrp="1"/>
          </p:cNvSpPr>
          <p:nvPr>
            <p:ph type="title"/>
          </p:nvPr>
        </p:nvSpPr>
        <p:spPr/>
        <p:txBody>
          <a:bodyPr/>
          <a:lstStyle/>
          <a:p>
            <a:r>
              <a:rPr lang="en-US" dirty="0" smtClean="0"/>
              <a:t>Render Settings</a:t>
            </a:r>
            <a:endParaRPr lang="en-US" dirty="0"/>
          </a:p>
        </p:txBody>
      </p:sp>
      <p:pic>
        <p:nvPicPr>
          <p:cNvPr id="4" name="Picture 3" descr="interior good 6m 1s.jpg"/>
          <p:cNvPicPr>
            <a:picLocks noChangeAspect="1"/>
          </p:cNvPicPr>
          <p:nvPr/>
        </p:nvPicPr>
        <p:blipFill>
          <a:blip r:embed="rId2" cstate="print"/>
          <a:stretch>
            <a:fillRect/>
          </a:stretch>
        </p:blipFill>
        <p:spPr>
          <a:xfrm>
            <a:off x="3657600" y="548640"/>
            <a:ext cx="5172563" cy="5870448"/>
          </a:xfrm>
          <a:prstGeom prst="rect">
            <a:avLst/>
          </a:prstGeom>
          <a:ln>
            <a:noFill/>
          </a:ln>
          <a:effectLst>
            <a:outerShdw blurRad="292100" dist="139700" dir="2700000" algn="tl" rotWithShape="0">
              <a:srgbClr val="333333">
                <a:alpha val="65000"/>
              </a:srgbClr>
            </a:outerShdw>
          </a:effectLst>
        </p:spPr>
      </p:pic>
      <p:pic>
        <p:nvPicPr>
          <p:cNvPr id="5" name="Picture 4" descr="intereior best 33m 15 sec.jpg"/>
          <p:cNvPicPr>
            <a:picLocks noChangeAspect="1"/>
          </p:cNvPicPr>
          <p:nvPr/>
        </p:nvPicPr>
        <p:blipFill>
          <a:blip r:embed="rId3" cstate="print"/>
          <a:stretch>
            <a:fillRect/>
          </a:stretch>
        </p:blipFill>
        <p:spPr>
          <a:xfrm>
            <a:off x="3657600" y="548640"/>
            <a:ext cx="5175047" cy="5873267"/>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701040" y="3159760"/>
            <a:ext cx="2773680" cy="1159292"/>
          </a:xfrm>
          <a:prstGeom prst="rect">
            <a:avLst/>
          </a:prstGeom>
          <a:noFill/>
        </p:spPr>
        <p:txBody>
          <a:bodyPr wrap="square" rtlCol="0">
            <a:spAutoFit/>
          </a:bodyPr>
          <a:lstStyle/>
          <a:p>
            <a:r>
              <a:rPr lang="en-US" sz="2800" dirty="0" smtClean="0">
                <a:latin typeface="Arial Narrow" pitchFamily="34" charset="0"/>
              </a:rPr>
              <a:t>Interior Best</a:t>
            </a:r>
          </a:p>
          <a:p>
            <a:pPr>
              <a:spcBef>
                <a:spcPts val="1600"/>
              </a:spcBef>
            </a:pPr>
            <a:r>
              <a:rPr lang="en-US" sz="2800" dirty="0" smtClean="0">
                <a:latin typeface="Arial Narrow" pitchFamily="34" charset="0"/>
              </a:rPr>
              <a:t>33 Minutes 15 Sec</a:t>
            </a:r>
          </a:p>
        </p:txBody>
      </p:sp>
    </p:spTree>
    <p:extLst>
      <p:ext uri="{BB962C8B-B14F-4D97-AF65-F5344CB8AC3E}">
        <p14:creationId xmlns:p14="http://schemas.microsoft.com/office/powerpoint/2010/main" val="3262910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BIMG What? </a:t>
            </a:r>
            <a:endParaRPr lang="en-US" dirty="0"/>
          </a:p>
        </p:txBody>
      </p:sp>
      <p:sp>
        <p:nvSpPr>
          <p:cNvPr id="3" name="Title 2"/>
          <p:cNvSpPr>
            <a:spLocks noGrp="1"/>
          </p:cNvSpPr>
          <p:nvPr>
            <p:ph type="title"/>
          </p:nvPr>
        </p:nvSpPr>
        <p:spPr/>
        <p:txBody>
          <a:bodyPr/>
          <a:lstStyle/>
          <a:p>
            <a:r>
              <a:rPr lang="en-US" dirty="0" smtClean="0"/>
              <a:t>Animation</a:t>
            </a:r>
            <a:endParaRPr lang="en-US" dirty="0"/>
          </a:p>
        </p:txBody>
      </p:sp>
      <p:pic>
        <p:nvPicPr>
          <p:cNvPr id="4" name="Picture 3" descr="Tone Map Animation Frames.png"/>
          <p:cNvPicPr>
            <a:picLocks noChangeAspect="1"/>
          </p:cNvPicPr>
          <p:nvPr/>
        </p:nvPicPr>
        <p:blipFill>
          <a:blip r:embed="rId2" cstate="print"/>
          <a:stretch>
            <a:fillRect/>
          </a:stretch>
        </p:blipFill>
        <p:spPr>
          <a:xfrm>
            <a:off x="3397081" y="538230"/>
            <a:ext cx="3894158" cy="5761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2106212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Render Setting Presets</a:t>
            </a:r>
            <a:endParaRPr lang="en-US" dirty="0"/>
          </a:p>
        </p:txBody>
      </p:sp>
      <p:pic>
        <p:nvPicPr>
          <p:cNvPr id="4" name="Ray Tra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a:ln>
            <a:noFill/>
          </a:ln>
          <a:effectLst>
            <a:outerShdw blurRad="292100" dist="139700" dir="2700000" algn="tl" rotWithShape="0">
              <a:srgbClr val="333333">
                <a:alpha val="65000"/>
              </a:srgbClr>
            </a:outerShdw>
          </a:effectLst>
        </p:spPr>
      </p:pic>
      <p:pic>
        <p:nvPicPr>
          <p:cNvPr id="5" name="Exterior Goo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p:spPr>
      </p:pic>
      <p:pic>
        <p:nvPicPr>
          <p:cNvPr id="6" name="Interior Goo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p:spPr>
      </p:pic>
      <p:pic>
        <p:nvPicPr>
          <p:cNvPr id="7" name="Interior bette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p:spPr>
      </p:pic>
      <p:pic>
        <p:nvPicPr>
          <p:cNvPr id="8" name="Interior Best"/>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p:spPr>
      </p:pic>
      <p:pic>
        <p:nvPicPr>
          <p:cNvPr id="9" name="Interior Extreme"/>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000" y="1443037"/>
            <a:ext cx="7620000" cy="3971925"/>
          </a:xfrm>
          <a:prstGeom prst="rect">
            <a:avLst/>
          </a:prstGeom>
        </p:spPr>
      </p:pic>
      <p:sp>
        <p:nvSpPr>
          <p:cNvPr id="10" name="EG Text"/>
          <p:cNvSpPr/>
          <p:nvPr/>
        </p:nvSpPr>
        <p:spPr>
          <a:xfrm>
            <a:off x="2586522" y="5427430"/>
            <a:ext cx="3970960"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Exterior Good</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1" name="Interior Good text"/>
          <p:cNvSpPr/>
          <p:nvPr/>
        </p:nvSpPr>
        <p:spPr>
          <a:xfrm>
            <a:off x="2681100" y="5435897"/>
            <a:ext cx="3781805"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Interior Good</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7" name="Progressive render"/>
          <p:cNvPicPr>
            <a:picLocks noGrp="1" noChangeAspect="1"/>
          </p:cNvPicPr>
          <p:nvPr>
            <p:ph idx="1"/>
          </p:nvPr>
        </p:nvPicPr>
        <p:blipFill>
          <a:blip r:embed="rId8">
            <a:extLst>
              <a:ext uri="{28A0092B-C50C-407E-A947-70E740481C1C}">
                <a14:useLocalDpi xmlns:a14="http://schemas.microsoft.com/office/drawing/2010/main" val="0"/>
              </a:ext>
            </a:extLst>
          </a:blip>
          <a:stretch>
            <a:fillRect/>
          </a:stretch>
        </p:blipFill>
        <p:spPr>
          <a:xfrm>
            <a:off x="762000" y="1434564"/>
            <a:ext cx="7620000" cy="3971925"/>
          </a:xfrm>
        </p:spPr>
      </p:pic>
      <p:sp>
        <p:nvSpPr>
          <p:cNvPr id="13" name="RT text"/>
          <p:cNvSpPr/>
          <p:nvPr/>
        </p:nvSpPr>
        <p:spPr>
          <a:xfrm>
            <a:off x="3137474" y="5448365"/>
            <a:ext cx="2869055"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Ray Trace</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4" name="Interior better text"/>
          <p:cNvSpPr/>
          <p:nvPr/>
        </p:nvSpPr>
        <p:spPr>
          <a:xfrm>
            <a:off x="2600950" y="5469300"/>
            <a:ext cx="3942105"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Interior Better</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 name="Interior Best test"/>
          <p:cNvSpPr/>
          <p:nvPr/>
        </p:nvSpPr>
        <p:spPr>
          <a:xfrm>
            <a:off x="2806133" y="5460833"/>
            <a:ext cx="353173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Interior Best</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6" name="Int Ext Text"/>
          <p:cNvSpPr/>
          <p:nvPr/>
        </p:nvSpPr>
        <p:spPr>
          <a:xfrm>
            <a:off x="2301186" y="5469300"/>
            <a:ext cx="454162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Interior Extreme</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8" name="MC text"/>
          <p:cNvSpPr/>
          <p:nvPr/>
        </p:nvSpPr>
        <p:spPr>
          <a:xfrm>
            <a:off x="1797041" y="5469300"/>
            <a:ext cx="554991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Progressive Render</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9" name="Noise Ninja"/>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578" y="1443037"/>
            <a:ext cx="7613422" cy="3968496"/>
          </a:xfrm>
          <a:prstGeom prst="rect">
            <a:avLst/>
          </a:prstGeom>
        </p:spPr>
      </p:pic>
      <p:sp>
        <p:nvSpPr>
          <p:cNvPr id="20" name="NN text"/>
          <p:cNvSpPr/>
          <p:nvPr/>
        </p:nvSpPr>
        <p:spPr>
          <a:xfrm>
            <a:off x="2935256" y="5469300"/>
            <a:ext cx="3280065"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Noise Ninja</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947115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3"/>
                                        </p:tgtEl>
                                      </p:cBhvr>
                                    </p:animEffect>
                                    <p:anim calcmode="lin" valueType="num">
                                      <p:cBhvr>
                                        <p:cTn id="7" dur="1000"/>
                                        <p:tgtEl>
                                          <p:spTgt spid="13"/>
                                        </p:tgtEl>
                                        <p:attrNameLst>
                                          <p:attrName>ppt_x</p:attrName>
                                        </p:attrNameLst>
                                      </p:cBhvr>
                                      <p:tavLst>
                                        <p:tav tm="0">
                                          <p:val>
                                            <p:strVal val="ppt_x"/>
                                          </p:val>
                                        </p:tav>
                                        <p:tav tm="100000">
                                          <p:val>
                                            <p:strVal val="ppt_x"/>
                                          </p:val>
                                        </p:tav>
                                      </p:tavLst>
                                    </p:anim>
                                    <p:anim calcmode="lin" valueType="num">
                                      <p:cBhvr>
                                        <p:cTn id="8" dur="1000"/>
                                        <p:tgtEl>
                                          <p:spTgt spid="13"/>
                                        </p:tgtEl>
                                        <p:attrNameLst>
                                          <p:attrName>ppt_y</p:attrName>
                                        </p:attrNameLst>
                                      </p:cBhvr>
                                      <p:tavLst>
                                        <p:tav tm="0">
                                          <p:val>
                                            <p:strVal val="ppt_y"/>
                                          </p:val>
                                        </p:tav>
                                        <p:tav tm="100000">
                                          <p:val>
                                            <p:strVal val="ppt_y+.1"/>
                                          </p:val>
                                        </p:tav>
                                      </p:tavLst>
                                    </p:anim>
                                    <p:set>
                                      <p:cBhvr>
                                        <p:cTn id="9" dur="1" fill="hold">
                                          <p:stCondLst>
                                            <p:cond delay="999"/>
                                          </p:stCondLst>
                                        </p:cTn>
                                        <p:tgtEl>
                                          <p:spTgt spid="13"/>
                                        </p:tgtEl>
                                        <p:attrNameLst>
                                          <p:attrName>style.visibility</p:attrName>
                                        </p:attrNameLst>
                                      </p:cBhvr>
                                      <p:to>
                                        <p:strVal val="hidden"/>
                                      </p:to>
                                    </p:set>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10"/>
                                        </p:tgtEl>
                                        <p:attrNameLst>
                                          <p:attrName>ppt_x</p:attrName>
                                        </p:attrNameLst>
                                      </p:cBhvr>
                                      <p:tavLst>
                                        <p:tav tm="0">
                                          <p:val>
                                            <p:strVal val="ppt_x"/>
                                          </p:val>
                                        </p:tav>
                                        <p:tav tm="100000">
                                          <p:val>
                                            <p:strVal val="ppt_x"/>
                                          </p:val>
                                        </p:tav>
                                      </p:tavLst>
                                    </p:anim>
                                    <p:anim calcmode="lin" valueType="num">
                                      <p:cBhvr additive="base">
                                        <p:cTn id="22" dur="500"/>
                                        <p:tgtEl>
                                          <p:spTgt spid="10"/>
                                        </p:tgtEl>
                                        <p:attrNameLst>
                                          <p:attrName>ppt_y</p:attrName>
                                        </p:attrNameLst>
                                      </p:cBhvr>
                                      <p:tavLst>
                                        <p:tav tm="0">
                                          <p:val>
                                            <p:strVal val="ppt_y"/>
                                          </p:val>
                                        </p:tav>
                                        <p:tav tm="100000">
                                          <p:val>
                                            <p:strVal val="1+ppt_h/2"/>
                                          </p:val>
                                        </p:tav>
                                      </p:tavLst>
                                    </p:anim>
                                    <p:set>
                                      <p:cBhvr>
                                        <p:cTn id="23" dur="1" fill="hold">
                                          <p:stCondLst>
                                            <p:cond delay="499"/>
                                          </p:stCondLst>
                                        </p:cTn>
                                        <p:tgtEl>
                                          <p:spTgt spid="10"/>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xit" presetSubtype="0" fill="hold" grpId="1" nodeType="clickEffect">
                                  <p:stCondLst>
                                    <p:cond delay="0"/>
                                  </p:stCondLst>
                                  <p:childTnLst>
                                    <p:animEffect transition="out" filter="fade">
                                      <p:cBhvr>
                                        <p:cTn id="35" dur="1000"/>
                                        <p:tgtEl>
                                          <p:spTgt spid="11"/>
                                        </p:tgtEl>
                                      </p:cBhvr>
                                    </p:animEffect>
                                    <p:anim calcmode="lin" valueType="num">
                                      <p:cBhvr>
                                        <p:cTn id="36" dur="1000"/>
                                        <p:tgtEl>
                                          <p:spTgt spid="11"/>
                                        </p:tgtEl>
                                        <p:attrNameLst>
                                          <p:attrName>ppt_x</p:attrName>
                                        </p:attrNameLst>
                                      </p:cBhvr>
                                      <p:tavLst>
                                        <p:tav tm="0">
                                          <p:val>
                                            <p:strVal val="ppt_x"/>
                                          </p:val>
                                        </p:tav>
                                        <p:tav tm="100000">
                                          <p:val>
                                            <p:strVal val="ppt_x"/>
                                          </p:val>
                                        </p:tav>
                                      </p:tavLst>
                                    </p:anim>
                                    <p:anim calcmode="lin" valueType="num">
                                      <p:cBhvr>
                                        <p:cTn id="37" dur="1000"/>
                                        <p:tgtEl>
                                          <p:spTgt spid="11"/>
                                        </p:tgtEl>
                                        <p:attrNameLst>
                                          <p:attrName>ppt_y</p:attrName>
                                        </p:attrNameLst>
                                      </p:cBhvr>
                                      <p:tavLst>
                                        <p:tav tm="0">
                                          <p:val>
                                            <p:strVal val="ppt_y"/>
                                          </p:val>
                                        </p:tav>
                                        <p:tav tm="100000">
                                          <p:val>
                                            <p:strVal val="ppt_y+.1"/>
                                          </p:val>
                                        </p:tav>
                                      </p:tavLst>
                                    </p:anim>
                                    <p:set>
                                      <p:cBhvr>
                                        <p:cTn id="38" dur="1" fill="hold">
                                          <p:stCondLst>
                                            <p:cond delay="999"/>
                                          </p:stCondLst>
                                        </p:cTn>
                                        <p:tgtEl>
                                          <p:spTgt spid="11"/>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500"/>
                                        <p:tgtEl>
                                          <p:spTgt spid="14"/>
                                        </p:tgtEl>
                                        <p:attrNameLst>
                                          <p:attrName>ppt_x</p:attrName>
                                        </p:attrNameLst>
                                      </p:cBhvr>
                                      <p:tavLst>
                                        <p:tav tm="0">
                                          <p:val>
                                            <p:strVal val="ppt_x"/>
                                          </p:val>
                                        </p:tav>
                                        <p:tav tm="100000">
                                          <p:val>
                                            <p:strVal val="ppt_x"/>
                                          </p:val>
                                        </p:tav>
                                      </p:tavLst>
                                    </p:anim>
                                    <p:anim calcmode="lin" valueType="num">
                                      <p:cBhvr additive="base">
                                        <p:cTn id="50" dur="500"/>
                                        <p:tgtEl>
                                          <p:spTgt spid="14"/>
                                        </p:tgtEl>
                                        <p:attrNameLst>
                                          <p:attrName>ppt_y</p:attrName>
                                        </p:attrNameLst>
                                      </p:cBhvr>
                                      <p:tavLst>
                                        <p:tav tm="0">
                                          <p:val>
                                            <p:strVal val="ppt_y"/>
                                          </p:val>
                                        </p:tav>
                                        <p:tav tm="100000">
                                          <p:val>
                                            <p:strVal val="1+ppt_h/2"/>
                                          </p:val>
                                        </p:tav>
                                      </p:tavLst>
                                    </p:anim>
                                    <p:set>
                                      <p:cBhvr>
                                        <p:cTn id="51" dur="1" fill="hold">
                                          <p:stCondLst>
                                            <p:cond delay="499"/>
                                          </p:stCondLst>
                                        </p:cTn>
                                        <p:tgtEl>
                                          <p:spTgt spid="14"/>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2" presetClass="entr" presetSubtype="4"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xit" presetSubtype="0" fill="hold" grpId="1" nodeType="clickEffect">
                                  <p:stCondLst>
                                    <p:cond delay="0"/>
                                  </p:stCondLst>
                                  <p:childTnLst>
                                    <p:animEffect transition="out" filter="fade">
                                      <p:cBhvr>
                                        <p:cTn id="62" dur="1000"/>
                                        <p:tgtEl>
                                          <p:spTgt spid="15"/>
                                        </p:tgtEl>
                                      </p:cBhvr>
                                    </p:animEffect>
                                    <p:anim calcmode="lin" valueType="num">
                                      <p:cBhvr>
                                        <p:cTn id="63" dur="1000"/>
                                        <p:tgtEl>
                                          <p:spTgt spid="15"/>
                                        </p:tgtEl>
                                        <p:attrNameLst>
                                          <p:attrName>ppt_x</p:attrName>
                                        </p:attrNameLst>
                                      </p:cBhvr>
                                      <p:tavLst>
                                        <p:tav tm="0">
                                          <p:val>
                                            <p:strVal val="ppt_x"/>
                                          </p:val>
                                        </p:tav>
                                        <p:tav tm="100000">
                                          <p:val>
                                            <p:strVal val="ppt_x"/>
                                          </p:val>
                                        </p:tav>
                                      </p:tavLst>
                                    </p:anim>
                                    <p:anim calcmode="lin" valueType="num">
                                      <p:cBhvr>
                                        <p:cTn id="64" dur="1000"/>
                                        <p:tgtEl>
                                          <p:spTgt spid="15"/>
                                        </p:tgtEl>
                                        <p:attrNameLst>
                                          <p:attrName>ppt_y</p:attrName>
                                        </p:attrNameLst>
                                      </p:cBhvr>
                                      <p:tavLst>
                                        <p:tav tm="0">
                                          <p:val>
                                            <p:strVal val="ppt_y"/>
                                          </p:val>
                                        </p:tav>
                                        <p:tav tm="100000">
                                          <p:val>
                                            <p:strVal val="ppt_y+.1"/>
                                          </p:val>
                                        </p:tav>
                                      </p:tavLst>
                                    </p:anim>
                                    <p:set>
                                      <p:cBhvr>
                                        <p:cTn id="65" dur="1" fill="hold">
                                          <p:stCondLst>
                                            <p:cond delay="999"/>
                                          </p:stCondLst>
                                        </p:cTn>
                                        <p:tgtEl>
                                          <p:spTgt spid="15"/>
                                        </p:tgtEl>
                                        <p:attrNameLst>
                                          <p:attrName>style.visibility</p:attrName>
                                        </p:attrNameLst>
                                      </p:cBhvr>
                                      <p:to>
                                        <p:strVal val="hidden"/>
                                      </p:to>
                                    </p:set>
                                  </p:childTnLst>
                                </p:cTn>
                              </p:par>
                              <p:par>
                                <p:cTn id="66" presetID="10"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xit" presetSubtype="4" fill="hold" grpId="1" nodeType="clickEffect">
                                  <p:stCondLst>
                                    <p:cond delay="0"/>
                                  </p:stCondLst>
                                  <p:childTnLst>
                                    <p:anim calcmode="lin" valueType="num">
                                      <p:cBhvr additive="base">
                                        <p:cTn id="77" dur="500"/>
                                        <p:tgtEl>
                                          <p:spTgt spid="16"/>
                                        </p:tgtEl>
                                        <p:attrNameLst>
                                          <p:attrName>ppt_x</p:attrName>
                                        </p:attrNameLst>
                                      </p:cBhvr>
                                      <p:tavLst>
                                        <p:tav tm="0">
                                          <p:val>
                                            <p:strVal val="ppt_x"/>
                                          </p:val>
                                        </p:tav>
                                        <p:tav tm="100000">
                                          <p:val>
                                            <p:strVal val="ppt_x"/>
                                          </p:val>
                                        </p:tav>
                                      </p:tavLst>
                                    </p:anim>
                                    <p:anim calcmode="lin" valueType="num">
                                      <p:cBhvr additive="base">
                                        <p:cTn id="78" dur="500"/>
                                        <p:tgtEl>
                                          <p:spTgt spid="16"/>
                                        </p:tgtEl>
                                        <p:attrNameLst>
                                          <p:attrName>ppt_y</p:attrName>
                                        </p:attrNameLst>
                                      </p:cBhvr>
                                      <p:tavLst>
                                        <p:tav tm="0">
                                          <p:val>
                                            <p:strVal val="ppt_y"/>
                                          </p:val>
                                        </p:tav>
                                        <p:tav tm="100000">
                                          <p:val>
                                            <p:strVal val="1+ppt_h/2"/>
                                          </p:val>
                                        </p:tav>
                                      </p:tavLst>
                                    </p:anim>
                                    <p:set>
                                      <p:cBhvr>
                                        <p:cTn id="79" dur="1" fill="hold">
                                          <p:stCondLst>
                                            <p:cond delay="499"/>
                                          </p:stCondLst>
                                        </p:cTn>
                                        <p:tgtEl>
                                          <p:spTgt spid="16"/>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000"/>
                                        <p:tgtEl>
                                          <p:spTgt spid="18"/>
                                        </p:tgtEl>
                                      </p:cBhvr>
                                    </p:animEffect>
                                    <p:anim calcmode="lin" valueType="num">
                                      <p:cBhvr>
                                        <p:cTn id="86" dur="1000" fill="hold"/>
                                        <p:tgtEl>
                                          <p:spTgt spid="18"/>
                                        </p:tgtEl>
                                        <p:attrNameLst>
                                          <p:attrName>ppt_x</p:attrName>
                                        </p:attrNameLst>
                                      </p:cBhvr>
                                      <p:tavLst>
                                        <p:tav tm="0">
                                          <p:val>
                                            <p:strVal val="#ppt_x"/>
                                          </p:val>
                                        </p:tav>
                                        <p:tav tm="100000">
                                          <p:val>
                                            <p:strVal val="#ppt_x"/>
                                          </p:val>
                                        </p:tav>
                                      </p:tavLst>
                                    </p:anim>
                                    <p:anim calcmode="lin" valueType="num">
                                      <p:cBhvr>
                                        <p:cTn id="8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xit" presetSubtype="4" fill="hold" grpId="1" nodeType="clickEffect">
                                  <p:stCondLst>
                                    <p:cond delay="0"/>
                                  </p:stCondLst>
                                  <p:childTnLst>
                                    <p:anim calcmode="lin" valueType="num">
                                      <p:cBhvr additive="base">
                                        <p:cTn id="91" dur="500"/>
                                        <p:tgtEl>
                                          <p:spTgt spid="18"/>
                                        </p:tgtEl>
                                        <p:attrNameLst>
                                          <p:attrName>ppt_x</p:attrName>
                                        </p:attrNameLst>
                                      </p:cBhvr>
                                      <p:tavLst>
                                        <p:tav tm="0">
                                          <p:val>
                                            <p:strVal val="ppt_x"/>
                                          </p:val>
                                        </p:tav>
                                        <p:tav tm="100000">
                                          <p:val>
                                            <p:strVal val="ppt_x"/>
                                          </p:val>
                                        </p:tav>
                                      </p:tavLst>
                                    </p:anim>
                                    <p:anim calcmode="lin" valueType="num">
                                      <p:cBhvr additive="base">
                                        <p:cTn id="92" dur="500"/>
                                        <p:tgtEl>
                                          <p:spTgt spid="18"/>
                                        </p:tgtEl>
                                        <p:attrNameLst>
                                          <p:attrName>ppt_y</p:attrName>
                                        </p:attrNameLst>
                                      </p:cBhvr>
                                      <p:tavLst>
                                        <p:tav tm="0">
                                          <p:val>
                                            <p:strVal val="ppt_y"/>
                                          </p:val>
                                        </p:tav>
                                        <p:tav tm="100000">
                                          <p:val>
                                            <p:strVal val="1+ppt_h/2"/>
                                          </p:val>
                                        </p:tav>
                                      </p:tavLst>
                                    </p:anim>
                                    <p:set>
                                      <p:cBhvr>
                                        <p:cTn id="93" dur="1" fill="hold">
                                          <p:stCondLst>
                                            <p:cond delay="499"/>
                                          </p:stCondLst>
                                        </p:cTn>
                                        <p:tgtEl>
                                          <p:spTgt spid="18"/>
                                        </p:tgtEl>
                                        <p:attrNameLst>
                                          <p:attrName>style.visibility</p:attrName>
                                        </p:attrNameLst>
                                      </p:cBhvr>
                                      <p:to>
                                        <p:strVal val="hidden"/>
                                      </p:to>
                                    </p:set>
                                  </p:childTnLst>
                                </p:cTn>
                              </p:par>
                              <p:par>
                                <p:cTn id="94" presetID="10" presetClass="entr" presetSubtype="0" fill="hold"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par>
                                <p:cTn id="97" presetID="42" presetClass="entr" presetSubtype="0"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fade">
                                      <p:cBhvr>
                                        <p:cTn id="99" dur="1000"/>
                                        <p:tgtEl>
                                          <p:spTgt spid="20"/>
                                        </p:tgtEl>
                                      </p:cBhvr>
                                    </p:animEffect>
                                    <p:anim calcmode="lin" valueType="num">
                                      <p:cBhvr>
                                        <p:cTn id="100" dur="1000" fill="hold"/>
                                        <p:tgtEl>
                                          <p:spTgt spid="20"/>
                                        </p:tgtEl>
                                        <p:attrNameLst>
                                          <p:attrName>ppt_x</p:attrName>
                                        </p:attrNameLst>
                                      </p:cBhvr>
                                      <p:tavLst>
                                        <p:tav tm="0">
                                          <p:val>
                                            <p:strVal val="#ppt_x"/>
                                          </p:val>
                                        </p:tav>
                                        <p:tav tm="100000">
                                          <p:val>
                                            <p:strVal val="#ppt_x"/>
                                          </p:val>
                                        </p:tav>
                                      </p:tavLst>
                                    </p:anim>
                                    <p:anim calcmode="lin" valueType="num">
                                      <p:cBhvr>
                                        <p:cTn id="10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P spid="14" grpId="0"/>
      <p:bldP spid="14" grpId="1"/>
      <p:bldP spid="15" grpId="0"/>
      <p:bldP spid="15" grpId="1"/>
      <p:bldP spid="16" grpId="0"/>
      <p:bldP spid="16" grpId="1"/>
      <p:bldP spid="18" grpId="0"/>
      <p:bldP spid="18" grpId="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010400" cy="4038600"/>
          </a:xfrm>
        </p:spPr>
        <p:txBody>
          <a:bodyPr/>
          <a:lstStyle/>
          <a:p>
            <a:r>
              <a:rPr lang="en-US" dirty="0" smtClean="0"/>
              <a:t>Stencil Tool</a:t>
            </a:r>
          </a:p>
          <a:p>
            <a:pPr lvl="1"/>
            <a:r>
              <a:rPr lang="en-US" dirty="0"/>
              <a:t>More realistic renderings and animations</a:t>
            </a:r>
          </a:p>
          <a:p>
            <a:pPr lvl="1"/>
            <a:r>
              <a:rPr lang="en-US" dirty="0"/>
              <a:t>Render ready pavement marking from 2D designs</a:t>
            </a:r>
          </a:p>
          <a:p>
            <a:pPr lvl="1"/>
            <a:r>
              <a:rPr lang="en-US" dirty="0" smtClean="0"/>
              <a:t>Apply 2D graphics to 3D models</a:t>
            </a:r>
            <a:endParaRPr lang="en-US" dirty="0"/>
          </a:p>
          <a:p>
            <a:pPr lvl="1"/>
            <a:r>
              <a:rPr lang="en-US" dirty="0" smtClean="0"/>
              <a:t>Pavement markings</a:t>
            </a:r>
          </a:p>
          <a:p>
            <a:pPr lvl="1"/>
            <a:r>
              <a:rPr lang="en-US" dirty="0" smtClean="0"/>
              <a:t>Architectural details</a:t>
            </a:r>
          </a:p>
          <a:p>
            <a:pPr lvl="1"/>
            <a:r>
              <a:rPr lang="en-US" dirty="0" smtClean="0"/>
              <a:t>Meshes for fur</a:t>
            </a:r>
          </a:p>
          <a:p>
            <a:pPr lvl="1"/>
            <a:endParaRPr lang="en-US" dirty="0" smtClean="0"/>
          </a:p>
        </p:txBody>
      </p:sp>
      <p:sp>
        <p:nvSpPr>
          <p:cNvPr id="3" name="Title 2"/>
          <p:cNvSpPr>
            <a:spLocks noGrp="1"/>
          </p:cNvSpPr>
          <p:nvPr>
            <p:ph type="title"/>
          </p:nvPr>
        </p:nvSpPr>
        <p:spPr/>
        <p:txBody>
          <a:bodyPr/>
          <a:lstStyle/>
          <a:p>
            <a:r>
              <a:rPr lang="en-US" dirty="0" smtClean="0"/>
              <a:t>Modeling </a:t>
            </a:r>
            <a:r>
              <a:rPr lang="en-US" dirty="0"/>
              <a:t>Productivity</a:t>
            </a:r>
          </a:p>
        </p:txBody>
      </p:sp>
      <p:pic>
        <p:nvPicPr>
          <p:cNvPr id="1026" name="Picture 2" descr="C:\Users\Chris.Bober\Desktop\no strip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3291" y="3352802"/>
            <a:ext cx="5105400" cy="2945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3291" y="3352801"/>
            <a:ext cx="5105400" cy="2945763"/>
          </a:xfrm>
          <a:prstGeom prst="rect">
            <a:avLst/>
          </a:prstGeom>
          <a:ln>
            <a:noFill/>
          </a:ln>
          <a:effectLst/>
        </p:spPr>
      </p:pic>
      <p:pic>
        <p:nvPicPr>
          <p:cNvPr id="1027" name="Picture 3" descr="C:\Users\Chris.Bober\Desktop\with stripi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3291" y="3352802"/>
            <a:ext cx="5105400" cy="2945763"/>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28" name="Picture 4" descr="C:\Users\Chris.Bober\Desktop\with striping and car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3290" y="3352800"/>
            <a:ext cx="5105401" cy="2945763"/>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0341" y="1380067"/>
            <a:ext cx="316661" cy="460597"/>
          </a:xfrm>
          <a:prstGeom prst="rect">
            <a:avLst/>
          </a:prstGeom>
          <a:effectLst/>
        </p:spPr>
      </p:pic>
    </p:spTree>
    <p:extLst>
      <p:ext uri="{BB962C8B-B14F-4D97-AF65-F5344CB8AC3E}">
        <p14:creationId xmlns:p14="http://schemas.microsoft.com/office/powerpoint/2010/main" val="4139834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Bentley Entourage</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127911"/>
            <a:ext cx="5105400" cy="461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1"/>
          <p:cNvSpPr txBox="1">
            <a:spLocks/>
          </p:cNvSpPr>
          <p:nvPr/>
        </p:nvSpPr>
        <p:spPr bwMode="auto">
          <a:xfrm>
            <a:off x="1447800" y="5852149"/>
            <a:ext cx="6400800" cy="38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90000"/>
              </a:lnSpc>
              <a:spcBef>
                <a:spcPts val="1600"/>
              </a:spcBef>
              <a:spcAft>
                <a:spcPct val="0"/>
              </a:spcAft>
              <a:buChar char="•"/>
              <a:defRPr sz="2800" b="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b="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b="0">
                <a:solidFill>
                  <a:schemeClr val="tx1"/>
                </a:solidFill>
                <a:latin typeface="Arial Narrow" pitchFamily="34" charset="0"/>
                <a:ea typeface="+mn-ea"/>
                <a:cs typeface="+mn-cs"/>
              </a:defRPr>
            </a:lvl3pPr>
            <a:lvl4pPr marL="1600200" indent="-228600" algn="l" rtl="0" eaLnBrk="1" fontAlgn="base" hangingPunct="1">
              <a:lnSpc>
                <a:spcPct val="90000"/>
              </a:lnSpc>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lnSpc>
                <a:spcPct val="90000"/>
              </a:lnSpc>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a:lstStyle>
          <a:p>
            <a:pPr marL="0" indent="0">
              <a:buFontTx/>
              <a:buNone/>
            </a:pPr>
            <a:r>
              <a:rPr lang="en-US" sz="2000" u="sng" dirty="0">
                <a:hlinkClick r:id="rId3"/>
              </a:rPr>
              <a:t>http://</a:t>
            </a:r>
            <a:r>
              <a:rPr lang="en-US" sz="2000" u="sng" dirty="0" smtClean="0">
                <a:hlinkClick r:id="rId3"/>
              </a:rPr>
              <a:t>communities.bentley.com/products/microstation/microstation_visualization/entourage/m/default.aspx</a:t>
            </a:r>
            <a:endParaRPr lang="en-US" sz="2000" u="sng" dirty="0" smtClean="0"/>
          </a:p>
          <a:p>
            <a:pPr marL="0" indent="0">
              <a:buFontTx/>
              <a:buNone/>
            </a:pPr>
            <a:endParaRPr lang="en-US" sz="2000" dirty="0" smtClean="0"/>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17625"/>
            <a:ext cx="4267200" cy="559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4909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Bentley Gallery</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533400"/>
            <a:ext cx="5310188" cy="527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7119" y="1143000"/>
            <a:ext cx="4781550" cy="3285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6724" y="1143000"/>
            <a:ext cx="5448300" cy="3736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7699" y="1676400"/>
            <a:ext cx="5086350" cy="367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8186" y="860544"/>
            <a:ext cx="4995863" cy="4984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1"/>
          <p:cNvSpPr txBox="1">
            <a:spLocks/>
          </p:cNvSpPr>
          <p:nvPr/>
        </p:nvSpPr>
        <p:spPr bwMode="auto">
          <a:xfrm>
            <a:off x="1486277" y="6045182"/>
            <a:ext cx="6477000" cy="38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90000"/>
              </a:lnSpc>
              <a:spcBef>
                <a:spcPts val="1600"/>
              </a:spcBef>
              <a:spcAft>
                <a:spcPct val="0"/>
              </a:spcAft>
              <a:buChar char="•"/>
              <a:defRPr sz="2800" b="0">
                <a:solidFill>
                  <a:schemeClr val="tx1"/>
                </a:solidFill>
                <a:latin typeface="Arial Narrow" pitchFamily="34" charset="0"/>
                <a:ea typeface="+mn-ea"/>
                <a:cs typeface="+mn-cs"/>
              </a:defRPr>
            </a:lvl1pPr>
            <a:lvl2pPr marL="742950" indent="-285750" algn="l" rtl="0" eaLnBrk="1" fontAlgn="base" hangingPunct="1">
              <a:lnSpc>
                <a:spcPct val="90000"/>
              </a:lnSpc>
              <a:spcBef>
                <a:spcPts val="600"/>
              </a:spcBef>
              <a:spcAft>
                <a:spcPct val="0"/>
              </a:spcAft>
              <a:buClr>
                <a:schemeClr val="accent1"/>
              </a:buClr>
              <a:buChar char="–"/>
              <a:defRPr sz="2400" b="0">
                <a:solidFill>
                  <a:schemeClr val="tx1"/>
                </a:solidFill>
                <a:latin typeface="Arial Narrow" pitchFamily="34" charset="0"/>
                <a:ea typeface="+mn-ea"/>
                <a:cs typeface="+mn-cs"/>
              </a:defRPr>
            </a:lvl2pPr>
            <a:lvl3pPr marL="1143000" indent="-228600" algn="l" rtl="0" eaLnBrk="1" fontAlgn="base" hangingPunct="1">
              <a:lnSpc>
                <a:spcPct val="90000"/>
              </a:lnSpc>
              <a:spcBef>
                <a:spcPts val="600"/>
              </a:spcBef>
              <a:spcAft>
                <a:spcPct val="0"/>
              </a:spcAft>
              <a:buChar char="•"/>
              <a:defRPr sz="1800" b="0">
                <a:solidFill>
                  <a:schemeClr val="tx1"/>
                </a:solidFill>
                <a:latin typeface="Arial Narrow" pitchFamily="34" charset="0"/>
                <a:ea typeface="+mn-ea"/>
                <a:cs typeface="+mn-cs"/>
              </a:defRPr>
            </a:lvl3pPr>
            <a:lvl4pPr marL="1600200" indent="-228600" algn="l" rtl="0" eaLnBrk="1" fontAlgn="base" hangingPunct="1">
              <a:lnSpc>
                <a:spcPct val="90000"/>
              </a:lnSpc>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lnSpc>
                <a:spcPct val="90000"/>
              </a:lnSpc>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a:lstStyle>
          <a:p>
            <a:pPr marL="0" indent="0">
              <a:buFontTx/>
              <a:buNone/>
            </a:pPr>
            <a:r>
              <a:rPr lang="en-US" sz="2000" u="sng" dirty="0" smtClean="0">
                <a:hlinkClick r:id="rId7"/>
              </a:rPr>
              <a:t>http://www.bentley.com/en-US/Products/MicroStation/Gallery/</a:t>
            </a:r>
            <a:endParaRPr lang="en-US" sz="2000" dirty="0" smtClean="0"/>
          </a:p>
        </p:txBody>
      </p:sp>
    </p:spTree>
    <p:extLst>
      <p:ext uri="{BB962C8B-B14F-4D97-AF65-F5344CB8AC3E}">
        <p14:creationId xmlns:p14="http://schemas.microsoft.com/office/powerpoint/2010/main" val="63776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170"/>
                                        </p:tgtEl>
                                      </p:cBhvr>
                                    </p:animEffect>
                                    <p:set>
                                      <p:cBhvr>
                                        <p:cTn id="7" dur="1" fill="hold">
                                          <p:stCondLst>
                                            <p:cond delay="499"/>
                                          </p:stCondLst>
                                        </p:cTn>
                                        <p:tgtEl>
                                          <p:spTgt spid="717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fade">
                                      <p:cBhvr>
                                        <p:cTn id="10" dur="500"/>
                                        <p:tgtEl>
                                          <p:spTgt spid="717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7171"/>
                                        </p:tgtEl>
                                      </p:cBhvr>
                                    </p:animEffect>
                                    <p:set>
                                      <p:cBhvr>
                                        <p:cTn id="15" dur="1" fill="hold">
                                          <p:stCondLst>
                                            <p:cond delay="499"/>
                                          </p:stCondLst>
                                        </p:cTn>
                                        <p:tgtEl>
                                          <p:spTgt spid="7171"/>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fade">
                                      <p:cBhvr>
                                        <p:cTn id="18" dur="500"/>
                                        <p:tgtEl>
                                          <p:spTgt spid="717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172"/>
                                        </p:tgtEl>
                                      </p:cBhvr>
                                    </p:animEffect>
                                    <p:set>
                                      <p:cBhvr>
                                        <p:cTn id="23" dur="1" fill="hold">
                                          <p:stCondLst>
                                            <p:cond delay="499"/>
                                          </p:stCondLst>
                                        </p:cTn>
                                        <p:tgtEl>
                                          <p:spTgt spid="7172"/>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7173"/>
                                        </p:tgtEl>
                                        <p:attrNameLst>
                                          <p:attrName>style.visibility</p:attrName>
                                        </p:attrNameLst>
                                      </p:cBhvr>
                                      <p:to>
                                        <p:strVal val="visible"/>
                                      </p:to>
                                    </p:set>
                                    <p:animEffect transition="in" filter="fade">
                                      <p:cBhvr>
                                        <p:cTn id="26" dur="500"/>
                                        <p:tgtEl>
                                          <p:spTgt spid="717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7173"/>
                                        </p:tgtEl>
                                      </p:cBhvr>
                                    </p:animEffect>
                                    <p:set>
                                      <p:cBhvr>
                                        <p:cTn id="31" dur="1" fill="hold">
                                          <p:stCondLst>
                                            <p:cond delay="499"/>
                                          </p:stCondLst>
                                        </p:cTn>
                                        <p:tgtEl>
                                          <p:spTgt spid="7173"/>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7174"/>
                                        </p:tgtEl>
                                        <p:attrNameLst>
                                          <p:attrName>style.visibility</p:attrName>
                                        </p:attrNameLst>
                                      </p:cBhvr>
                                      <p:to>
                                        <p:strVal val="visible"/>
                                      </p:to>
                                    </p:set>
                                    <p:animEffect transition="in" filter="fade">
                                      <p:cBhvr>
                                        <p:cTn id="34"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3425752" cy="4419600"/>
          </a:xfrm>
        </p:spPr>
        <p:txBody>
          <a:bodyPr/>
          <a:lstStyle/>
          <a:p>
            <a:r>
              <a:rPr lang="en-US" dirty="0" smtClean="0"/>
              <a:t>Models</a:t>
            </a:r>
          </a:p>
          <a:p>
            <a:pPr lvl="1"/>
            <a:r>
              <a:rPr lang="en-US" dirty="0" smtClean="0"/>
              <a:t>SKP, 3DS, OBJ, FBX…</a:t>
            </a:r>
          </a:p>
          <a:p>
            <a:r>
              <a:rPr lang="en-US" dirty="0" smtClean="0"/>
              <a:t>Shared Content</a:t>
            </a:r>
          </a:p>
          <a:p>
            <a:pPr lvl="1"/>
            <a:r>
              <a:rPr lang="en-US" dirty="0" smtClean="0"/>
              <a:t>Marlin, X-Frog, </a:t>
            </a:r>
            <a:r>
              <a:rPr lang="en-US" dirty="0" err="1" smtClean="0"/>
              <a:t>Dosch</a:t>
            </a:r>
            <a:r>
              <a:rPr lang="en-US" dirty="0" smtClean="0"/>
              <a:t> Design…</a:t>
            </a:r>
          </a:p>
          <a:p>
            <a:r>
              <a:rPr lang="en-US" dirty="0" smtClean="0"/>
              <a:t>Entourage</a:t>
            </a:r>
          </a:p>
          <a:p>
            <a:pPr lvl="1"/>
            <a:r>
              <a:rPr lang="en-US" dirty="0" smtClean="0"/>
              <a:t>Bentley Materials</a:t>
            </a:r>
          </a:p>
          <a:p>
            <a:pPr lvl="1"/>
            <a:r>
              <a:rPr lang="en-US" dirty="0" smtClean="0"/>
              <a:t>Luxology Materials</a:t>
            </a:r>
          </a:p>
          <a:p>
            <a:r>
              <a:rPr lang="en-US" dirty="0" smtClean="0"/>
              <a:t>Environments/Lighting</a:t>
            </a:r>
          </a:p>
          <a:p>
            <a:pPr lvl="1"/>
            <a:r>
              <a:rPr lang="en-US" dirty="0" smtClean="0"/>
              <a:t>Backgrounds</a:t>
            </a:r>
          </a:p>
          <a:p>
            <a:pPr lvl="1"/>
            <a:r>
              <a:rPr lang="en-US" dirty="0" smtClean="0"/>
              <a:t>HDRI</a:t>
            </a:r>
          </a:p>
        </p:txBody>
      </p:sp>
      <p:sp>
        <p:nvSpPr>
          <p:cNvPr id="3" name="Title 2"/>
          <p:cNvSpPr>
            <a:spLocks noGrp="1"/>
          </p:cNvSpPr>
          <p:nvPr>
            <p:ph type="title"/>
          </p:nvPr>
        </p:nvSpPr>
        <p:spPr/>
        <p:txBody>
          <a:bodyPr/>
          <a:lstStyle/>
          <a:p>
            <a:r>
              <a:rPr lang="en-US" dirty="0" smtClean="0"/>
              <a:t>Reusable Assets</a:t>
            </a:r>
            <a:endParaRPr lang="en-US" dirty="0"/>
          </a:p>
        </p:txBody>
      </p:sp>
      <p:pic>
        <p:nvPicPr>
          <p:cNvPr id="2050" name="Picture 2" descr="C:\Users\Chris.Bober\Desktop\Xfrog_Samples\Xfrog free plants.png"/>
          <p:cNvPicPr>
            <a:picLocks noChangeAspect="1" noChangeArrowheads="1"/>
          </p:cNvPicPr>
          <p:nvPr/>
        </p:nvPicPr>
        <p:blipFill rotWithShape="1">
          <a:blip r:embed="rId2">
            <a:extLst>
              <a:ext uri="{28A0092B-C50C-407E-A947-70E740481C1C}">
                <a14:useLocalDpi xmlns:a14="http://schemas.microsoft.com/office/drawing/2010/main" val="0"/>
              </a:ext>
            </a:extLst>
          </a:blip>
          <a:srcRect l="5812" t="8704" r="8524" b="43402"/>
          <a:stretch/>
        </p:blipFill>
        <p:spPr bwMode="auto">
          <a:xfrm>
            <a:off x="4098851" y="1940969"/>
            <a:ext cx="4805916" cy="2700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209" y="607828"/>
            <a:ext cx="4267200" cy="559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1975" y="1497902"/>
            <a:ext cx="4439668" cy="4113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0582" y="1497902"/>
            <a:ext cx="4402454" cy="4124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Marli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1552" y="607828"/>
            <a:ext cx="4793215" cy="4793215"/>
          </a:xfrm>
          <a:prstGeom prst="rect">
            <a:avLst/>
          </a:prstGeom>
        </p:spPr>
      </p:pic>
      <p:pic>
        <p:nvPicPr>
          <p:cNvPr id="4" name="Xfro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1552" y="607828"/>
            <a:ext cx="4793215" cy="3594911"/>
          </a:xfrm>
          <a:prstGeom prst="rect">
            <a:avLst/>
          </a:prstGeom>
        </p:spPr>
      </p:pic>
      <p:pic>
        <p:nvPicPr>
          <p:cNvPr id="6" name="Dosch"/>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11552" y="1656343"/>
            <a:ext cx="4793215" cy="2696184"/>
          </a:xfrm>
          <a:prstGeom prst="rect">
            <a:avLst/>
          </a:prstGeom>
        </p:spPr>
      </p:pic>
    </p:spTree>
    <p:extLst>
      <p:ext uri="{BB962C8B-B14F-4D97-AF65-F5344CB8AC3E}">
        <p14:creationId xmlns:p14="http://schemas.microsoft.com/office/powerpoint/2010/main" val="4125892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4"/>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Conversion to Render Ready Cells</a:t>
            </a:r>
            <a:endParaRPr lang="en-US" dirty="0"/>
          </a:p>
        </p:txBody>
      </p:sp>
      <p:sp>
        <p:nvSpPr>
          <p:cNvPr id="3" name="Title 2"/>
          <p:cNvSpPr>
            <a:spLocks noGrp="1"/>
          </p:cNvSpPr>
          <p:nvPr>
            <p:ph type="title"/>
          </p:nvPr>
        </p:nvSpPr>
        <p:spPr/>
        <p:txBody>
          <a:bodyPr/>
          <a:lstStyle/>
          <a:p>
            <a:r>
              <a:rPr lang="en-US" dirty="0" smtClean="0"/>
              <a:t>Xfrog</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1672695" y="2087455"/>
            <a:ext cx="4270905" cy="3424343"/>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1600200" y="2127988"/>
            <a:ext cx="5943600" cy="3343275"/>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1600200" y="2127988"/>
            <a:ext cx="5943600" cy="33432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2315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Lumen RT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 y="1132899"/>
            <a:ext cx="8662614" cy="4802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901963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685801" y="846667"/>
            <a:ext cx="5960532" cy="4944533"/>
          </a:xfrm>
        </p:spPr>
        <p:txBody>
          <a:bodyPr/>
          <a:lstStyle/>
          <a:p>
            <a:r>
              <a:rPr lang="en-US" dirty="0" smtClean="0"/>
              <a:t>The Recipe</a:t>
            </a:r>
          </a:p>
          <a:p>
            <a:pPr lvl="1"/>
            <a:r>
              <a:rPr lang="en-US" dirty="0" smtClean="0"/>
              <a:t>Camera</a:t>
            </a:r>
          </a:p>
          <a:p>
            <a:pPr lvl="2"/>
            <a:r>
              <a:rPr lang="en-US" dirty="0" smtClean="0"/>
              <a:t>3D Mouse</a:t>
            </a:r>
          </a:p>
          <a:p>
            <a:pPr lvl="1"/>
            <a:r>
              <a:rPr lang="en-US" dirty="0" smtClean="0"/>
              <a:t>Lighting</a:t>
            </a:r>
          </a:p>
          <a:p>
            <a:pPr lvl="2"/>
            <a:r>
              <a:rPr lang="en-US" dirty="0" smtClean="0"/>
              <a:t>Settings</a:t>
            </a:r>
          </a:p>
          <a:p>
            <a:pPr lvl="2"/>
            <a:r>
              <a:rPr lang="en-US" dirty="0" smtClean="0"/>
              <a:t>Global Illumination</a:t>
            </a:r>
          </a:p>
          <a:p>
            <a:pPr lvl="2"/>
            <a:r>
              <a:rPr lang="en-US" dirty="0" smtClean="0"/>
              <a:t>Environments</a:t>
            </a:r>
          </a:p>
          <a:p>
            <a:pPr lvl="1"/>
            <a:r>
              <a:rPr lang="en-US" dirty="0" smtClean="0"/>
              <a:t>Materials</a:t>
            </a:r>
          </a:p>
          <a:p>
            <a:pPr lvl="1"/>
            <a:r>
              <a:rPr lang="en-US" dirty="0" smtClean="0"/>
              <a:t>Artistic License</a:t>
            </a:r>
          </a:p>
          <a:p>
            <a:pPr lvl="1"/>
            <a:r>
              <a:rPr lang="en-US" dirty="0" smtClean="0"/>
              <a:t>Render Outputs</a:t>
            </a:r>
          </a:p>
          <a:p>
            <a:pPr lvl="1"/>
            <a:r>
              <a:rPr lang="en-US" dirty="0" smtClean="0"/>
              <a:t>Image Editing </a:t>
            </a:r>
          </a:p>
          <a:p>
            <a:pPr lvl="1"/>
            <a:r>
              <a:rPr lang="en-US" dirty="0" smtClean="0"/>
              <a:t>Animation</a:t>
            </a:r>
          </a:p>
        </p:txBody>
      </p:sp>
      <p:sp>
        <p:nvSpPr>
          <p:cNvPr id="7" name="Title 6"/>
          <p:cNvSpPr>
            <a:spLocks noGrp="1"/>
          </p:cNvSpPr>
          <p:nvPr>
            <p:ph type="title"/>
          </p:nvPr>
        </p:nvSpPr>
        <p:spPr>
          <a:xfrm>
            <a:off x="381000" y="186268"/>
            <a:ext cx="8077200" cy="736600"/>
          </a:xfrm>
        </p:spPr>
        <p:txBody>
          <a:bodyPr/>
          <a:lstStyle/>
          <a:p>
            <a:r>
              <a:rPr lang="en-US" dirty="0" smtClean="0"/>
              <a:t>Order of Things</a:t>
            </a:r>
            <a:endParaRPr lang="en-US" dirty="0"/>
          </a:p>
        </p:txBody>
      </p:sp>
      <p:pic>
        <p:nvPicPr>
          <p:cNvPr id="2" name="adding camer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640080"/>
            <a:ext cx="5254642" cy="4754880"/>
          </a:xfrm>
          <a:prstGeom prst="rect">
            <a:avLst/>
          </a:prstGeom>
          <a:ln>
            <a:noFill/>
          </a:ln>
          <a:effectLst>
            <a:outerShdw blurRad="292100" dist="139700" dir="2700000" algn="tl" rotWithShape="0">
              <a:srgbClr val="333333">
                <a:alpha val="65000"/>
              </a:srgbClr>
            </a:outerShdw>
          </a:effectLst>
        </p:spPr>
      </p:pic>
      <p:pic>
        <p:nvPicPr>
          <p:cNvPr id="3" name="3d mous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7600" y="640080"/>
            <a:ext cx="5254642" cy="4754880"/>
          </a:xfrm>
          <a:prstGeom prst="rect">
            <a:avLst/>
          </a:prstGeom>
        </p:spPr>
      </p:pic>
      <p:pic>
        <p:nvPicPr>
          <p:cNvPr id="4" name="light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7599" y="640080"/>
            <a:ext cx="5254643" cy="4754880"/>
          </a:xfrm>
          <a:prstGeom prst="rect">
            <a:avLst/>
          </a:prstGeom>
        </p:spPr>
      </p:pic>
      <p:pic>
        <p:nvPicPr>
          <p:cNvPr id="11" name="Light1 a"/>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7598" y="640079"/>
            <a:ext cx="5254643" cy="4754881"/>
          </a:xfrm>
          <a:prstGeom prst="rect">
            <a:avLst/>
          </a:prstGeom>
        </p:spPr>
      </p:pic>
      <p:pic>
        <p:nvPicPr>
          <p:cNvPr id="13" name="Light1 b"/>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7598" y="640079"/>
            <a:ext cx="5254644" cy="4754881"/>
          </a:xfrm>
          <a:prstGeom prst="rect">
            <a:avLst/>
          </a:prstGeom>
        </p:spPr>
      </p:pic>
      <p:pic>
        <p:nvPicPr>
          <p:cNvPr id="5" name="light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57598" y="648377"/>
            <a:ext cx="5254644" cy="4754882"/>
          </a:xfrm>
          <a:prstGeom prst="rect">
            <a:avLst/>
          </a:prstGeom>
        </p:spPr>
      </p:pic>
      <p:pic>
        <p:nvPicPr>
          <p:cNvPr id="6" name="paint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57600" y="648378"/>
            <a:ext cx="5254642" cy="4754881"/>
          </a:xfrm>
          <a:prstGeom prst="rect">
            <a:avLst/>
          </a:prstGeom>
        </p:spPr>
      </p:pic>
      <p:pic>
        <p:nvPicPr>
          <p:cNvPr id="9" name="paint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57601" y="648378"/>
            <a:ext cx="5254644" cy="4754881"/>
          </a:xfrm>
          <a:prstGeom prst="rect">
            <a:avLst/>
          </a:prstGeom>
        </p:spPr>
      </p:pic>
      <p:pic>
        <p:nvPicPr>
          <p:cNvPr id="10" name="Paint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57598" y="648378"/>
            <a:ext cx="5254644" cy="4754882"/>
          </a:xfrm>
          <a:prstGeom prst="rect">
            <a:avLst/>
          </a:prstGeom>
        </p:spPr>
      </p:pic>
    </p:spTree>
    <p:extLst>
      <p:ext uri="{BB962C8B-B14F-4D97-AF65-F5344CB8AC3E}">
        <p14:creationId xmlns:p14="http://schemas.microsoft.com/office/powerpoint/2010/main" val="38425310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par>
                                <p:cTn id="18" presetID="10" presetClass="entr" presetSubtype="0" fill="hold" nodeType="withEffect">
                                  <p:stCondLst>
                                    <p:cond delay="20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par>
                          <p:cTn id="21" fill="hold">
                            <p:stCondLst>
                              <p:cond delay="3000"/>
                            </p:stCondLst>
                            <p:childTnLst>
                              <p:par>
                                <p:cTn id="22" presetID="10" presetClass="entr" presetSubtype="0" fill="hold" nodeType="after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500"/>
                            </p:stCondLst>
                            <p:childTnLst>
                              <p:par>
                                <p:cTn id="31" presetID="10" presetClass="entr" presetSubtype="0" fill="hold" nodeType="afterEffect">
                                  <p:stCondLst>
                                    <p:cond delay="20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20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we build it will you use it?</a:t>
            </a:r>
            <a:endParaRPr lang="en-US" dirty="0"/>
          </a:p>
        </p:txBody>
      </p:sp>
      <p:sp>
        <p:nvSpPr>
          <p:cNvPr id="3" name="Title 2"/>
          <p:cNvSpPr>
            <a:spLocks noGrp="1"/>
          </p:cNvSpPr>
          <p:nvPr>
            <p:ph type="title"/>
          </p:nvPr>
        </p:nvSpPr>
        <p:spPr/>
        <p:txBody>
          <a:bodyPr/>
          <a:lstStyle/>
          <a:p>
            <a:r>
              <a:rPr lang="en-US" dirty="0" smtClean="0"/>
              <a:t>Cloud Rendering</a:t>
            </a:r>
            <a:endParaRPr lang="en-US" dirty="0"/>
          </a:p>
        </p:txBody>
      </p:sp>
      <p:pic>
        <p:nvPicPr>
          <p:cNvPr id="1026" name="Picture 2" descr="C:\Users\Jerry.Flynn\AppData\Local\Microsoft\Windows\Temporary Internet Files\Content.IE5\D42V5KFH\MC90037101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4138" y="2117725"/>
            <a:ext cx="1849437" cy="19637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erry.Flynn\AppData\Local\Microsoft\Windows\Temporary Internet Files\Content.IE5\F1F3N0XD\MC90043259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114" y="289153"/>
            <a:ext cx="1828572" cy="18285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Jerry.Flynn\AppData\Local\Microsoft\Windows\Temporary Internet Files\Content.IE5\F1F3N0XD\MC90043259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7663" y="4597400"/>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Jerry.Flynn\AppData\Local\Microsoft\Windows\Temporary Internet Files\Content.IE5\BVCW3OK8\MC90043259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3" y="3700463"/>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8" name="Easy button" descr="G:\Presentation\easy button.tif"/>
          <p:cNvPicPr>
            <a:picLocks noChangeAspect="1" noChangeArrowheads="1"/>
          </p:cNvPicPr>
          <p:nvPr/>
        </p:nvPicPr>
        <p:blipFill>
          <a:blip r:embed="rId5" cstate="print"/>
          <a:srcRect/>
          <a:stretch>
            <a:fillRect/>
          </a:stretch>
        </p:blipFill>
        <p:spPr bwMode="auto">
          <a:xfrm>
            <a:off x="3813175" y="2556389"/>
            <a:ext cx="1608137" cy="1592821"/>
          </a:xfrm>
          <a:prstGeom prst="rect">
            <a:avLst/>
          </a:prstGeom>
          <a:noFill/>
        </p:spPr>
      </p:pic>
      <p:pic>
        <p:nvPicPr>
          <p:cNvPr id="1031" name="Picture 7" descr="C:\Users\Jerry.Flynn\AppData\Local\Microsoft\Windows\Temporary Internet Files\Content.IE5\D44ED2F3\MC900441428[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4205" y="2243668"/>
            <a:ext cx="1456795" cy="1456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1906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200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par>
                          <p:cTn id="21" fill="hold">
                            <p:stCondLst>
                              <p:cond delay="4000"/>
                            </p:stCondLst>
                            <p:childTnLst>
                              <p:par>
                                <p:cTn id="22" presetID="6" presetClass="emph" presetSubtype="0" fill="hold" nodeType="afterEffect">
                                  <p:stCondLst>
                                    <p:cond delay="2000"/>
                                  </p:stCondLst>
                                  <p:childTnLst>
                                    <p:animScale>
                                      <p:cBhvr>
                                        <p:cTn id="23" dur="2000" fill="hold"/>
                                        <p:tgtEl>
                                          <p:spTgt spid="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ackground camera"/>
          <p:cNvPicPr>
            <a:picLocks noChangeAspect="1" noChangeArrowheads="1"/>
          </p:cNvPicPr>
          <p:nvPr/>
        </p:nvPicPr>
        <p:blipFill>
          <a:blip r:embed="rId3" cstate="print"/>
          <a:srcRect/>
          <a:stretch>
            <a:fillRect/>
          </a:stretch>
        </p:blipFill>
        <p:spPr bwMode="auto">
          <a:xfrm>
            <a:off x="-1" y="0"/>
            <a:ext cx="9702801" cy="6466007"/>
          </a:xfrm>
          <a:prstGeom prst="rect">
            <a:avLst/>
          </a:prstGeom>
          <a:noFill/>
          <a:ln w="9525">
            <a:noFill/>
            <a:miter lim="800000"/>
            <a:headEnd/>
            <a:tailEnd/>
          </a:ln>
          <a:effectLst/>
        </p:spPr>
      </p:pic>
      <p:sp>
        <p:nvSpPr>
          <p:cNvPr id="2" name="Content Placeholder 1"/>
          <p:cNvSpPr>
            <a:spLocks noGrp="1"/>
          </p:cNvSpPr>
          <p:nvPr>
            <p:ph idx="1"/>
          </p:nvPr>
        </p:nvSpPr>
        <p:spPr>
          <a:xfrm>
            <a:off x="685800" y="850900"/>
            <a:ext cx="7772400" cy="5575300"/>
          </a:xfrm>
        </p:spPr>
        <p:txBody>
          <a:bodyPr/>
          <a:lstStyle/>
          <a:p>
            <a:r>
              <a:rPr lang="en-US" dirty="0" smtClean="0">
                <a:solidFill>
                  <a:schemeClr val="bg1"/>
                </a:solidFill>
              </a:rPr>
              <a:t>MicroStation Camera</a:t>
            </a:r>
          </a:p>
          <a:p>
            <a:pPr lvl="1"/>
            <a:r>
              <a:rPr lang="en-US" dirty="0" smtClean="0">
                <a:solidFill>
                  <a:schemeClr val="bg1"/>
                </a:solidFill>
              </a:rPr>
              <a:t>Point &amp; Shoot</a:t>
            </a:r>
          </a:p>
          <a:p>
            <a:pPr lvl="1"/>
            <a:r>
              <a:rPr lang="en-US" dirty="0" smtClean="0">
                <a:solidFill>
                  <a:schemeClr val="bg1"/>
                </a:solidFill>
              </a:rPr>
              <a:t>Auto Focus</a:t>
            </a:r>
          </a:p>
          <a:p>
            <a:pPr lvl="1"/>
            <a:r>
              <a:rPr lang="en-US" dirty="0" smtClean="0">
                <a:solidFill>
                  <a:schemeClr val="bg1"/>
                </a:solidFill>
              </a:rPr>
              <a:t>1,2 &amp; 3 Point Perspective</a:t>
            </a:r>
          </a:p>
          <a:p>
            <a:r>
              <a:rPr lang="en-US" dirty="0" smtClean="0">
                <a:solidFill>
                  <a:schemeClr val="bg1"/>
                </a:solidFill>
              </a:rPr>
              <a:t>Depth of Field</a:t>
            </a:r>
          </a:p>
          <a:p>
            <a:pPr lvl="1"/>
            <a:r>
              <a:rPr lang="en-US" dirty="0" smtClean="0">
                <a:solidFill>
                  <a:schemeClr val="bg1"/>
                </a:solidFill>
              </a:rPr>
              <a:t>Focal Distance</a:t>
            </a:r>
          </a:p>
          <a:p>
            <a:pPr lvl="1"/>
            <a:r>
              <a:rPr lang="en-US" dirty="0" smtClean="0">
                <a:solidFill>
                  <a:schemeClr val="bg1"/>
                </a:solidFill>
              </a:rPr>
              <a:t>F-Stop</a:t>
            </a:r>
          </a:p>
          <a:p>
            <a:pPr lvl="1"/>
            <a:r>
              <a:rPr lang="en-US" dirty="0" smtClean="0">
                <a:solidFill>
                  <a:schemeClr val="bg1"/>
                </a:solidFill>
              </a:rPr>
              <a:t>Iris Blades</a:t>
            </a:r>
          </a:p>
          <a:p>
            <a:pPr lvl="1"/>
            <a:r>
              <a:rPr lang="en-US" dirty="0" smtClean="0">
                <a:solidFill>
                  <a:schemeClr val="bg1"/>
                </a:solidFill>
              </a:rPr>
              <a:t>Iris Rotation</a:t>
            </a:r>
          </a:p>
          <a:p>
            <a:pPr lvl="1"/>
            <a:r>
              <a:rPr lang="en-US" dirty="0" smtClean="0">
                <a:solidFill>
                  <a:schemeClr val="bg1"/>
                </a:solidFill>
              </a:rPr>
              <a:t>Edge Weighting</a:t>
            </a:r>
          </a:p>
          <a:p>
            <a:r>
              <a:rPr lang="en-US" dirty="0" smtClean="0">
                <a:solidFill>
                  <a:schemeClr val="bg1"/>
                </a:solidFill>
              </a:rPr>
              <a:t>Stereo (Convergence &amp; </a:t>
            </a:r>
            <a:r>
              <a:rPr lang="en-US" dirty="0" err="1" smtClean="0">
                <a:solidFill>
                  <a:schemeClr val="bg1"/>
                </a:solidFill>
              </a:rPr>
              <a:t>Interocular</a:t>
            </a:r>
            <a:r>
              <a:rPr lang="en-US" dirty="0" smtClean="0">
                <a:solidFill>
                  <a:schemeClr val="bg1"/>
                </a:solidFill>
              </a:rPr>
              <a:t> Distance)</a:t>
            </a:r>
          </a:p>
          <a:p>
            <a:r>
              <a:rPr lang="en-US" dirty="0" smtClean="0">
                <a:solidFill>
                  <a:schemeClr val="bg1"/>
                </a:solidFill>
              </a:rPr>
              <a:t>Lens Distortion</a:t>
            </a:r>
          </a:p>
          <a:p>
            <a:pPr lvl="1"/>
            <a:endParaRPr lang="en-US" dirty="0" smtClean="0">
              <a:solidFill>
                <a:schemeClr val="bg1"/>
              </a:solidFill>
            </a:endParaRPr>
          </a:p>
          <a:p>
            <a:endParaRPr lang="en-US" dirty="0" smtClean="0">
              <a:solidFill>
                <a:schemeClr val="bg1"/>
              </a:solidFill>
            </a:endParaRPr>
          </a:p>
          <a:p>
            <a:endParaRPr lang="en-US" dirty="0">
              <a:solidFill>
                <a:schemeClr val="bg1"/>
              </a:solidFill>
            </a:endParaRPr>
          </a:p>
        </p:txBody>
      </p:sp>
      <p:sp>
        <p:nvSpPr>
          <p:cNvPr id="3" name="Title 2"/>
          <p:cNvSpPr>
            <a:spLocks noGrp="1"/>
          </p:cNvSpPr>
          <p:nvPr>
            <p:ph type="title"/>
          </p:nvPr>
        </p:nvSpPr>
        <p:spPr>
          <a:xfrm>
            <a:off x="381000" y="165100"/>
            <a:ext cx="8077200" cy="863600"/>
          </a:xfrm>
        </p:spPr>
        <p:txBody>
          <a:bodyPr/>
          <a:lstStyle/>
          <a:p>
            <a:r>
              <a:rPr lang="en-US" dirty="0" smtClean="0">
                <a:solidFill>
                  <a:schemeClr val="bg1"/>
                </a:solidFill>
              </a:rPr>
              <a:t>Camera</a:t>
            </a:r>
            <a:endParaRPr lang="en-US" dirty="0">
              <a:solidFill>
                <a:schemeClr val="bg1"/>
              </a:solidFill>
            </a:endParaRPr>
          </a:p>
        </p:txBody>
      </p:sp>
      <p:pic>
        <p:nvPicPr>
          <p:cNvPr id="5" name="Define Camera collaps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762" y="178447"/>
            <a:ext cx="2895238" cy="1895238"/>
          </a:xfrm>
          <a:prstGeom prst="rect">
            <a:avLst/>
          </a:prstGeom>
        </p:spPr>
      </p:pic>
      <p:pic>
        <p:nvPicPr>
          <p:cNvPr id="7" name="perspective option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98885" y="1032447"/>
            <a:ext cx="1238095" cy="695238"/>
          </a:xfrm>
          <a:prstGeom prst="rect">
            <a:avLst/>
          </a:prstGeom>
        </p:spPr>
      </p:pic>
      <p:pic>
        <p:nvPicPr>
          <p:cNvPr id="8" name="Camera mor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8762" y="178447"/>
            <a:ext cx="2895238" cy="2780953"/>
          </a:xfrm>
          <a:prstGeom prst="rect">
            <a:avLst/>
          </a:prstGeom>
        </p:spPr>
      </p:pic>
      <p:pic>
        <p:nvPicPr>
          <p:cNvPr id="9" name="Camera all"/>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8762" y="187436"/>
            <a:ext cx="2895238" cy="5476191"/>
          </a:xfrm>
          <a:prstGeom prst="rect">
            <a:avLst/>
          </a:prstGeom>
        </p:spPr>
      </p:pic>
      <p:pic>
        <p:nvPicPr>
          <p:cNvPr id="10" name="Focal Distance"/>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2667" y="3104251"/>
            <a:ext cx="446600" cy="446600"/>
          </a:xfrm>
          <a:prstGeom prst="rect">
            <a:avLst/>
          </a:prstGeom>
        </p:spPr>
        <p:style>
          <a:lnRef idx="0">
            <a:schemeClr val="accent5"/>
          </a:lnRef>
          <a:fillRef idx="3">
            <a:schemeClr val="accent5"/>
          </a:fillRef>
          <a:effectRef idx="3">
            <a:schemeClr val="accent5"/>
          </a:effectRef>
          <a:fontRef idx="minor">
            <a:schemeClr val="lt1"/>
          </a:fontRef>
        </p:style>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20998" y="277105"/>
            <a:ext cx="3466667" cy="5609524"/>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02473" y="2880951"/>
            <a:ext cx="819048" cy="1219048"/>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23633" y="4608058"/>
            <a:ext cx="742857" cy="1180952"/>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38599" y="4099999"/>
            <a:ext cx="1066667" cy="857143"/>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20999" y="277105"/>
            <a:ext cx="3466667" cy="5609524"/>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20999" y="277105"/>
            <a:ext cx="3466667" cy="5609524"/>
          </a:xfrm>
          <a:prstGeom prst="rect">
            <a:avLst/>
          </a:prstGeom>
        </p:spPr>
      </p:pic>
      <p:pic>
        <p:nvPicPr>
          <p:cNvPr id="18" name="Picture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20999" y="277105"/>
            <a:ext cx="3466667" cy="5609524"/>
          </a:xfrm>
          <a:prstGeom prst="rect">
            <a:avLst/>
          </a:prstGeom>
        </p:spPr>
      </p:pic>
    </p:spTree>
    <p:extLst>
      <p:ext uri="{BB962C8B-B14F-4D97-AF65-F5344CB8AC3E}">
        <p14:creationId xmlns:p14="http://schemas.microsoft.com/office/powerpoint/2010/main" val="19753612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xit" presetSubtype="1" fill="hold" nodeType="clickEffect">
                                  <p:stCondLst>
                                    <p:cond delay="0"/>
                                  </p:stCondLst>
                                  <p:childTnLst>
                                    <p:anim calcmode="lin" valueType="num">
                                      <p:cBhvr additive="base">
                                        <p:cTn id="17" dur="500"/>
                                        <p:tgtEl>
                                          <p:spTgt spid="7"/>
                                        </p:tgtEl>
                                        <p:attrNameLst>
                                          <p:attrName>ppt_y</p:attrName>
                                        </p:attrNameLst>
                                      </p:cBhvr>
                                      <p:tavLst>
                                        <p:tav tm="0">
                                          <p:val>
                                            <p:strVal val="#ppt_y"/>
                                          </p:val>
                                        </p:tav>
                                        <p:tav tm="100000">
                                          <p:val>
                                            <p:strVal val="#ppt_y-#ppt_h*1.125000"/>
                                          </p:val>
                                        </p:tav>
                                      </p:tavLst>
                                    </p:anim>
                                    <p:animEffect transition="out" filter="wipe(up)">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9"/>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8"/>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5"/>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ppt_y</p:attrName>
                                        </p:attrNameLst>
                                      </p:cBhvr>
                                      <p:tavLst>
                                        <p:tav tm="0">
                                          <p:val>
                                            <p:strVal val="#ppt_y-#ppt_h*1.125000"/>
                                          </p:val>
                                        </p:tav>
                                        <p:tav tm="100000">
                                          <p:val>
                                            <p:strVal val="#ppt_y"/>
                                          </p:val>
                                        </p:tav>
                                      </p:tavLst>
                                    </p:anim>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xit" presetSubtype="1" fill="hold" nodeType="clickEffect">
                                  <p:stCondLst>
                                    <p:cond delay="0"/>
                                  </p:stCondLst>
                                  <p:childTnLst>
                                    <p:anim calcmode="lin" valueType="num">
                                      <p:cBhvr additive="base">
                                        <p:cTn id="49" dur="500"/>
                                        <p:tgtEl>
                                          <p:spTgt spid="13"/>
                                        </p:tgtEl>
                                        <p:attrNameLst>
                                          <p:attrName>ppt_y</p:attrName>
                                        </p:attrNameLst>
                                      </p:cBhvr>
                                      <p:tavLst>
                                        <p:tav tm="0">
                                          <p:val>
                                            <p:strVal val="#ppt_y"/>
                                          </p:val>
                                        </p:tav>
                                        <p:tav tm="100000">
                                          <p:val>
                                            <p:strVal val="#ppt_y-#ppt_h*1.125000"/>
                                          </p:val>
                                        </p:tav>
                                      </p:tavLst>
                                    </p:anim>
                                    <p:animEffect transition="out" filter="wipe(up)">
                                      <p:cBhvr>
                                        <p:cTn id="50" dur="500"/>
                                        <p:tgtEl>
                                          <p:spTgt spid="13"/>
                                        </p:tgtEl>
                                      </p:cBhvr>
                                    </p:animEffect>
                                    <p:set>
                                      <p:cBhvr>
                                        <p:cTn id="51" dur="1" fill="hold">
                                          <p:stCondLst>
                                            <p:cond delay="499"/>
                                          </p:stCondLst>
                                        </p:cTn>
                                        <p:tgtEl>
                                          <p:spTgt spid="1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Depth of Field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7050" y="1174626"/>
            <a:ext cx="5712883" cy="5133039"/>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7050" y="1174626"/>
            <a:ext cx="5712883" cy="51330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8334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armin Ghia"/>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0312" y="1307592"/>
            <a:ext cx="8473845" cy="4828032"/>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t>Depth of Field</a:t>
            </a:r>
            <a:endParaRPr lang="en-US" dirty="0"/>
          </a:p>
        </p:txBody>
      </p:sp>
      <p:pic>
        <p:nvPicPr>
          <p:cNvPr id="5" name="No Depth"/>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480" y="1280160"/>
            <a:ext cx="6030735" cy="4937760"/>
          </a:xfrm>
          <a:prstGeom prst="rect">
            <a:avLst/>
          </a:prstGeom>
          <a:ln>
            <a:noFill/>
          </a:ln>
          <a:effectLst>
            <a:outerShdw blurRad="292100" dist="139700" dir="2700000" algn="tl" rotWithShape="0">
              <a:srgbClr val="333333">
                <a:alpha val="65000"/>
              </a:srgbClr>
            </a:outerShdw>
          </a:effectLst>
        </p:spPr>
      </p:pic>
      <p:pic>
        <p:nvPicPr>
          <p:cNvPr id="6" name="F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4480" y="1280160"/>
            <a:ext cx="6036760" cy="4937760"/>
          </a:xfrm>
          <a:prstGeom prst="rect">
            <a:avLst/>
          </a:prstGeom>
          <a:ln>
            <a:noFill/>
          </a:ln>
          <a:effectLst>
            <a:outerShdw blurRad="292100" dist="139700" dir="2700000" algn="tl" rotWithShape="0">
              <a:srgbClr val="333333">
                <a:alpha val="65000"/>
              </a:srgbClr>
            </a:outerShdw>
          </a:effectLst>
        </p:spPr>
      </p:pic>
      <p:pic>
        <p:nvPicPr>
          <p:cNvPr id="7" name="F1.4 7 blade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4480" y="1280160"/>
            <a:ext cx="6024689" cy="4937760"/>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4480" y="1284033"/>
            <a:ext cx="6026413" cy="49264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260290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5800" y="1638299"/>
            <a:ext cx="8136466" cy="4068233"/>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t>Spherical Lens</a:t>
            </a:r>
            <a:endParaRPr lang="en-US" dirty="0"/>
          </a:p>
        </p:txBody>
      </p:sp>
      <p:pic>
        <p:nvPicPr>
          <p:cNvPr id="5" name="Picture 4">
            <a:hlinkClick r:id="rId4" action="ppaction://hlinkfil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525" y="1135037"/>
            <a:ext cx="476191" cy="390476"/>
          </a:xfrm>
          <a:prstGeom prst="rect">
            <a:avLst/>
          </a:prstGeom>
        </p:spPr>
        <p:style>
          <a:lnRef idx="0">
            <a:schemeClr val="accent6"/>
          </a:lnRef>
          <a:fillRef idx="3">
            <a:schemeClr val="accent6"/>
          </a:fillRef>
          <a:effectRef idx="3">
            <a:schemeClr val="accent6"/>
          </a:effectRef>
          <a:fontRef idx="minor">
            <a:schemeClr val="lt1"/>
          </a:fontRef>
        </p:style>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6399" y="135969"/>
            <a:ext cx="5436815" cy="3834897"/>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16547" y="446438"/>
            <a:ext cx="3466667" cy="5609524"/>
          </a:xfrm>
          <a:prstGeom prst="rect">
            <a:avLst/>
          </a:prstGeom>
        </p:spPr>
      </p:pic>
    </p:spTree>
    <p:extLst>
      <p:ext uri="{BB962C8B-B14F-4D97-AF65-F5344CB8AC3E}">
        <p14:creationId xmlns:p14="http://schemas.microsoft.com/office/powerpoint/2010/main" val="39396338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3dconnexion devices.png"/>
          <p:cNvPicPr>
            <a:picLocks noGrp="1" noChangeAspect="1"/>
          </p:cNvPicPr>
          <p:nvPr>
            <p:ph idx="1"/>
          </p:nvPr>
        </p:nvPicPr>
        <p:blipFill>
          <a:blip r:embed="rId3" cstate="print"/>
          <a:stretch>
            <a:fillRect/>
          </a:stretch>
        </p:blipFill>
        <p:spPr>
          <a:xfrm>
            <a:off x="227505" y="1115901"/>
            <a:ext cx="8640478" cy="22949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2"/>
          <p:cNvSpPr>
            <a:spLocks noGrp="1"/>
          </p:cNvSpPr>
          <p:nvPr>
            <p:ph type="title"/>
          </p:nvPr>
        </p:nvSpPr>
        <p:spPr/>
        <p:txBody>
          <a:bodyPr/>
          <a:lstStyle/>
          <a:p>
            <a:r>
              <a:rPr lang="en-US" dirty="0" smtClean="0"/>
              <a:t>3D Mouse</a:t>
            </a:r>
            <a:endParaRPr lang="en-US" dirty="0"/>
          </a:p>
        </p:txBody>
      </p:sp>
      <p:pic>
        <p:nvPicPr>
          <p:cNvPr id="1026" name="Picture 2" descr="C:\Users\jerry.flynn\AppData\Local\Microsoft\Windows\Temporary Internet Files\Content.IE5\6SVZH4OB\MP90038774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0200" y="3572257"/>
            <a:ext cx="3657600" cy="26090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567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par>
                          <p:cTn id="7" fill="hold">
                            <p:stCondLst>
                              <p:cond delay="0"/>
                            </p:stCondLst>
                            <p:childTnLst>
                              <p:par>
                                <p:cTn id="8" presetID="6" presetClass="emph" presetSubtype="0" fill="hold" nodeType="afterEffect">
                                  <p:stCondLst>
                                    <p:cond delay="0"/>
                                  </p:stCondLst>
                                  <p:childTnLst>
                                    <p:animScale>
                                      <p:cBhvr>
                                        <p:cTn id="9" dur="2000" fill="hold"/>
                                        <p:tgtEl>
                                          <p:spTgt spid="1026"/>
                                        </p:tgtEl>
                                      </p:cBhvr>
                                      <p:by x="14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Jerry.Flynn.BENTLEY\AppData\Local\Microsoft\Windows\Temporary Internet Files\Content.IE5\25FLFF0W\MC90043323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5487" y="643466"/>
            <a:ext cx="4360333" cy="43603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85800" y="1253067"/>
            <a:ext cx="3386667" cy="4538133"/>
          </a:xfrm>
        </p:spPr>
        <p:txBody>
          <a:bodyPr/>
          <a:lstStyle/>
          <a:p>
            <a:r>
              <a:rPr lang="en-US" dirty="0" smtClean="0"/>
              <a:t>Able to render tall buildings in a single bound!</a:t>
            </a:r>
          </a:p>
          <a:p>
            <a:r>
              <a:rPr lang="en-US" dirty="0" smtClean="0"/>
              <a:t>Faster than heck!</a:t>
            </a:r>
          </a:p>
          <a:p>
            <a:r>
              <a:rPr lang="en-US" dirty="0" smtClean="0"/>
              <a:t>More powerful than a</a:t>
            </a:r>
          </a:p>
          <a:p>
            <a:r>
              <a:rPr lang="en-US" dirty="0" smtClean="0"/>
              <a:t>Look on your Computer it’s not a bird it is not a plane it is SUPER RENDER!</a:t>
            </a:r>
          </a:p>
          <a:p>
            <a:endParaRPr lang="en-US" dirty="0"/>
          </a:p>
        </p:txBody>
      </p:sp>
      <p:sp>
        <p:nvSpPr>
          <p:cNvPr id="3" name="Title 2"/>
          <p:cNvSpPr>
            <a:spLocks noGrp="1"/>
          </p:cNvSpPr>
          <p:nvPr>
            <p:ph type="title"/>
          </p:nvPr>
        </p:nvSpPr>
        <p:spPr/>
        <p:txBody>
          <a:bodyPr/>
          <a:lstStyle/>
          <a:p>
            <a:r>
              <a:rPr lang="en-US" dirty="0" smtClean="0"/>
              <a:t>Effects Manager</a:t>
            </a:r>
            <a:endParaRPr lang="en-US" dirty="0"/>
          </a:p>
        </p:txBody>
      </p:sp>
      <p:pic>
        <p:nvPicPr>
          <p:cNvPr id="1028" name="Train" descr="C:\Users\Jerry.Flynn.BENTLEY\AppData\Local\Microsoft\Windows\Temporary Internet Files\Content.IE5\25FLFF0W\MM900178122[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496754" y="3333220"/>
            <a:ext cx="1381125" cy="8858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bullet" descr="C:\Users\Jerry.Flynn.BENTLEY\AppData\Local\Microsoft\Windows\Temporary Internet Files\Content.IE5\Y1YXQIG5\MP900316555[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6754" y="2008730"/>
            <a:ext cx="1752580" cy="11859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99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additive="base">
                                        <p:cTn id="7" dur="500" fill="hold"/>
                                        <p:tgtEl>
                                          <p:spTgt spid="1030"/>
                                        </p:tgtEl>
                                        <p:attrNameLst>
                                          <p:attrName>ppt_x</p:attrName>
                                        </p:attrNameLst>
                                      </p:cBhvr>
                                      <p:tavLst>
                                        <p:tav tm="0">
                                          <p:val>
                                            <p:strVal val="1+#ppt_w/2"/>
                                          </p:val>
                                        </p:tav>
                                        <p:tav tm="100000">
                                          <p:val>
                                            <p:strVal val="#ppt_x"/>
                                          </p:val>
                                        </p:tav>
                                      </p:tavLst>
                                    </p:anim>
                                    <p:anim calcmode="lin" valueType="num">
                                      <p:cBhvr additive="base">
                                        <p:cTn id="8" dur="500" fill="hold"/>
                                        <p:tgtEl>
                                          <p:spTgt spid="10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xit" presetSubtype="12" fill="hold" nodeType="afterEffect">
                                  <p:stCondLst>
                                    <p:cond delay="0"/>
                                  </p:stCondLst>
                                  <p:childTnLst>
                                    <p:anim calcmode="lin" valueType="num">
                                      <p:cBhvr additive="base">
                                        <p:cTn id="11" dur="500"/>
                                        <p:tgtEl>
                                          <p:spTgt spid="1030"/>
                                        </p:tgtEl>
                                        <p:attrNameLst>
                                          <p:attrName>ppt_x</p:attrName>
                                        </p:attrNameLst>
                                      </p:cBhvr>
                                      <p:tavLst>
                                        <p:tav tm="0">
                                          <p:val>
                                            <p:strVal val="ppt_x"/>
                                          </p:val>
                                        </p:tav>
                                        <p:tav tm="100000">
                                          <p:val>
                                            <p:strVal val="0-ppt_w/2"/>
                                          </p:val>
                                        </p:tav>
                                      </p:tavLst>
                                    </p:anim>
                                    <p:anim calcmode="lin" valueType="num">
                                      <p:cBhvr additive="base">
                                        <p:cTn id="12" dur="500"/>
                                        <p:tgtEl>
                                          <p:spTgt spid="1030"/>
                                        </p:tgtEl>
                                        <p:attrNameLst>
                                          <p:attrName>ppt_y</p:attrName>
                                        </p:attrNameLst>
                                      </p:cBhvr>
                                      <p:tavLst>
                                        <p:tav tm="0">
                                          <p:val>
                                            <p:strVal val="ppt_y"/>
                                          </p:val>
                                        </p:tav>
                                        <p:tav tm="100000">
                                          <p:val>
                                            <p:strVal val="1+ppt_h/2"/>
                                          </p:val>
                                        </p:tav>
                                      </p:tavLst>
                                    </p:anim>
                                    <p:set>
                                      <p:cBhvr>
                                        <p:cTn id="13" dur="1" fill="hold">
                                          <p:stCondLst>
                                            <p:cond delay="499"/>
                                          </p:stCondLst>
                                        </p:cTn>
                                        <p:tgtEl>
                                          <p:spTgt spid="103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additive="base">
                                        <p:cTn id="18" dur="500" fill="hold"/>
                                        <p:tgtEl>
                                          <p:spTgt spid="1028"/>
                                        </p:tgtEl>
                                        <p:attrNameLst>
                                          <p:attrName>ppt_x</p:attrName>
                                        </p:attrNameLst>
                                      </p:cBhvr>
                                      <p:tavLst>
                                        <p:tav tm="0">
                                          <p:val>
                                            <p:strVal val="0-#ppt_w/2"/>
                                          </p:val>
                                        </p:tav>
                                        <p:tav tm="100000">
                                          <p:val>
                                            <p:strVal val="#ppt_x"/>
                                          </p:val>
                                        </p:tav>
                                      </p:tavLst>
                                    </p:anim>
                                    <p:anim calcmode="lin" valueType="num">
                                      <p:cBhvr additive="base">
                                        <p:cTn id="19"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reating Award Winning">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Office Theme">
      <a:majorFont>
        <a:latin typeface="Verdana"/>
        <a:ea typeface="MS PGothic"/>
        <a:cs typeface="MS PGothic"/>
      </a:majorFont>
      <a:minorFont>
        <a:latin typeface="Verdana"/>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sz="2400" dirty="0"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2010BentleyTheme">
  <a:themeElements>
    <a:clrScheme name="Bentley Color Palette">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B2D1AE"/>
      </a:folHlink>
    </a:clrScheme>
    <a:fontScheme name="Bentley Corporate">
      <a:majorFont>
        <a:latin typeface="Arial Narrow"/>
        <a:ea typeface="MS PGothic"/>
        <a:cs typeface="MS PGothic"/>
      </a:majorFont>
      <a:minorFont>
        <a:latin typeface="Arial Narrow"/>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Creating Award Winning</Template>
  <TotalTime>6384</TotalTime>
  <Words>656</Words>
  <Application>Microsoft Office PowerPoint</Application>
  <PresentationFormat>On-screen Show (4:3)</PresentationFormat>
  <Paragraphs>135</Paragraphs>
  <Slides>30</Slides>
  <Notes>12</Notes>
  <HiddenSlides>0</HiddenSlides>
  <MMClips>0</MMClips>
  <ScaleCrop>false</ScaleCrop>
  <HeadingPairs>
    <vt:vector size="4" baseType="variant">
      <vt:variant>
        <vt:lpstr>Theme</vt:lpstr>
      </vt:variant>
      <vt:variant>
        <vt:i4>8</vt:i4>
      </vt:variant>
      <vt:variant>
        <vt:lpstr>Slide Titles</vt:lpstr>
      </vt:variant>
      <vt:variant>
        <vt:i4>30</vt:i4>
      </vt:variant>
    </vt:vector>
  </HeadingPairs>
  <TitlesOfParts>
    <vt:vector size="38" baseType="lpstr">
      <vt:lpstr>Creating Award Winning</vt:lpstr>
      <vt:lpstr>1_2010BentleyTheme</vt:lpstr>
      <vt:lpstr>2_2010BentleyTheme</vt:lpstr>
      <vt:lpstr>3_2010BentleyTheme</vt:lpstr>
      <vt:lpstr>4_2010BentleyTheme</vt:lpstr>
      <vt:lpstr>5_2010BentleyTheme</vt:lpstr>
      <vt:lpstr>6_2010BentleyTheme</vt:lpstr>
      <vt:lpstr>7_2010BentleyTheme</vt:lpstr>
      <vt:lpstr>Visualization with MicroStation V8i SELECTseries 3 London 2012</vt:lpstr>
      <vt:lpstr>Visualization Community</vt:lpstr>
      <vt:lpstr>Order of Things</vt:lpstr>
      <vt:lpstr>Camera</vt:lpstr>
      <vt:lpstr>Depth of Field</vt:lpstr>
      <vt:lpstr>Depth of Field</vt:lpstr>
      <vt:lpstr>Spherical Lens</vt:lpstr>
      <vt:lpstr>3D Mouse</vt:lpstr>
      <vt:lpstr>Effects Manager</vt:lpstr>
      <vt:lpstr>Effects Manager Examples</vt:lpstr>
      <vt:lpstr>Effects Manager Examples</vt:lpstr>
      <vt:lpstr>Effects Manager Examples</vt:lpstr>
      <vt:lpstr>Effects Manager Examples</vt:lpstr>
      <vt:lpstr>Effects Manager Examples</vt:lpstr>
      <vt:lpstr>Effects Manager Examples</vt:lpstr>
      <vt:lpstr>Tips &amp; Tricks Section</vt:lpstr>
      <vt:lpstr>Lighting with Glow</vt:lpstr>
      <vt:lpstr>Fog Catcher</vt:lpstr>
      <vt:lpstr>Shadow Catcher</vt:lpstr>
      <vt:lpstr>Key-ins</vt:lpstr>
      <vt:lpstr>Render Settings</vt:lpstr>
      <vt:lpstr>Animation</vt:lpstr>
      <vt:lpstr>Render Setting Presets</vt:lpstr>
      <vt:lpstr>Modeling Productivity</vt:lpstr>
      <vt:lpstr>Bentley Entourage</vt:lpstr>
      <vt:lpstr>Bentley Gallery</vt:lpstr>
      <vt:lpstr>Reusable Assets</vt:lpstr>
      <vt:lpstr>Xfrog</vt:lpstr>
      <vt:lpstr>Lumen RT</vt:lpstr>
      <vt:lpstr>Cloud Rendering</vt:lpstr>
    </vt:vector>
  </TitlesOfParts>
  <Company>Bentley System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Project Winning Visualization With Iterative Luxology Rendering</dc:title>
  <dc:creator>Jerry Flynn</dc:creator>
  <cp:lastModifiedBy>Jerry Flynn</cp:lastModifiedBy>
  <cp:revision>230</cp:revision>
  <dcterms:created xsi:type="dcterms:W3CDTF">2011-05-20T12:53:20Z</dcterms:created>
  <dcterms:modified xsi:type="dcterms:W3CDTF">2012-12-18T19:59:33Z</dcterms:modified>
</cp:coreProperties>
</file>